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Helvetica Neue"/>
      <p:regular r:id="rId54"/>
      <p:bold r:id="rId55"/>
      <p:italic r:id="rId56"/>
      <p:boldItalic r:id="rId57"/>
    </p:embeddedFont>
    <p:embeddedFont>
      <p:font typeface="Helvetica Neue Light"/>
      <p:regular r:id="rId58"/>
      <p:bold r:id="rId59"/>
      <p:italic r:id="rId60"/>
      <p:boldItalic r:id="rId61"/>
    </p:embeddedFont>
    <p:embeddedFont>
      <p:font typeface="DM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Sans-regular.fntdata"/><Relationship Id="rId61" Type="http://schemas.openxmlformats.org/officeDocument/2006/relationships/font" Target="fonts/HelveticaNeueLight-boldItalic.fntdata"/><Relationship Id="rId20" Type="http://schemas.openxmlformats.org/officeDocument/2006/relationships/slide" Target="slides/slide14.xml"/><Relationship Id="rId64" Type="http://schemas.openxmlformats.org/officeDocument/2006/relationships/font" Target="fonts/DMSans-italic.fntdata"/><Relationship Id="rId63" Type="http://schemas.openxmlformats.org/officeDocument/2006/relationships/font" Target="fonts/DMSans-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DMSans-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HelveticaNeue-bold.fntdata"/><Relationship Id="rId10" Type="http://schemas.openxmlformats.org/officeDocument/2006/relationships/slide" Target="slides/slide4.xml"/><Relationship Id="rId54" Type="http://schemas.openxmlformats.org/officeDocument/2006/relationships/font" Target="fonts/HelveticaNeue-regular.fntdata"/><Relationship Id="rId13" Type="http://schemas.openxmlformats.org/officeDocument/2006/relationships/slide" Target="slides/slide7.xml"/><Relationship Id="rId57" Type="http://schemas.openxmlformats.org/officeDocument/2006/relationships/font" Target="fonts/HelveticaNeue-boldItalic.fntdata"/><Relationship Id="rId12" Type="http://schemas.openxmlformats.org/officeDocument/2006/relationships/slide" Target="slides/slide6.xml"/><Relationship Id="rId56" Type="http://schemas.openxmlformats.org/officeDocument/2006/relationships/font" Target="fonts/HelveticaNeue-italic.fntdata"/><Relationship Id="rId15" Type="http://schemas.openxmlformats.org/officeDocument/2006/relationships/slide" Target="slides/slide9.xml"/><Relationship Id="rId59" Type="http://schemas.openxmlformats.org/officeDocument/2006/relationships/font" Target="fonts/HelveticaNeueLight-bold.fntdata"/><Relationship Id="rId14" Type="http://schemas.openxmlformats.org/officeDocument/2006/relationships/slide" Target="slides/slide8.xml"/><Relationship Id="rId58" Type="http://schemas.openxmlformats.org/officeDocument/2006/relationships/font" Target="fonts/HelveticaNeue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8543a0c8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38543a0c8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008dad09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f008dad09b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f008dad09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f008dad09b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4822679a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4822679a3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83b19b5c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83b19b5c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008dad09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f008dad09b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008dad09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f008dad09b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008dad09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f008dad09b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008dad09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f008dad09b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008dad09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f008dad09b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a5e7b9b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ea5e7b9b5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e0e92a4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fe0e92a4e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f008dad09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f008dad09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008dad09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f008dad09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f008dad09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f008dad09b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f008dad09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f008dad09b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f008dad09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f008dad09b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f5989a7c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f5989a7c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en los ejemplos en vivo de la primera parte de la clase, se pretende retomar los temas vistos en la semana en formato texto, para asegurarnos de que se comprendan todos. Los que quedan por fuera son porque ya se ha facilitado el screencast en el contenido grabado de la unidad.</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008dad09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f008dad09b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2" name="Shape 42"/>
        <p:cNvGrpSpPr/>
        <p:nvPr/>
      </p:nvGrpSpPr>
      <p:grpSpPr>
        <a:xfrm>
          <a:off x="0" y="0"/>
          <a:ext cx="0" cy="0"/>
          <a:chOff x="0" y="0"/>
          <a:chExt cx="0" cy="0"/>
        </a:xfrm>
      </p:grpSpPr>
      <p:sp>
        <p:nvSpPr>
          <p:cNvPr id="43" name="Google Shape;43;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 name="Google Shape;44;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5" name="Google Shape;45;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id="49" name="Google Shape;4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0" name="Google Shape;5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8" name="Shape 58"/>
        <p:cNvGrpSpPr/>
        <p:nvPr/>
      </p:nvGrpSpPr>
      <p:grpSpPr>
        <a:xfrm>
          <a:off x="0" y="0"/>
          <a:ext cx="0" cy="0"/>
          <a:chOff x="0" y="0"/>
          <a:chExt cx="0" cy="0"/>
        </a:xfrm>
      </p:grpSpPr>
      <p:pic>
        <p:nvPicPr>
          <p:cNvPr id="59" name="Google Shape;59;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8" name="Google Shape;68;p2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1" name="Google Shape;71;p2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3" name="Shape 23"/>
        <p:cNvGrpSpPr/>
        <p:nvPr/>
      </p:nvGrpSpPr>
      <p:grpSpPr>
        <a:xfrm>
          <a:off x="0" y="0"/>
          <a:ext cx="0" cy="0"/>
          <a:chOff x="0" y="0"/>
          <a:chExt cx="0" cy="0"/>
        </a:xfrm>
      </p:grpSpPr>
      <p:sp>
        <p:nvSpPr>
          <p:cNvPr id="24" name="Google Shape;24;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 name="Google Shape;25;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6" name="Google Shape;26;p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 name="Google Shape;40;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1" name="Google Shape;4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9.png"/><Relationship Id="rId5"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65.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developer.mozilla.org/es/docs/Learn/Server-side/Django/Authenticati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Playground Avanzado</a:t>
            </a:r>
            <a:endParaRPr b="1" i="0" sz="4000" u="none" cap="none" strike="noStrike">
              <a:solidFill>
                <a:srgbClr val="EAFF6A"/>
              </a:solidFill>
              <a:latin typeface="DM Sans"/>
              <a:ea typeface="DM Sans"/>
              <a:cs typeface="DM Sans"/>
              <a:sym typeface="DM Sans"/>
            </a:endParaRPr>
          </a:p>
        </p:txBody>
      </p:sp>
      <p:sp>
        <p:nvSpPr>
          <p:cNvPr id="77" name="Google Shape;77;p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800"/>
              <a:buFont typeface="Arial"/>
              <a:buNone/>
            </a:pPr>
            <a:r>
              <a:rPr b="1" lang="es" sz="1800">
                <a:solidFill>
                  <a:schemeClr val="lt1"/>
                </a:solidFill>
                <a:latin typeface="DM Sans"/>
                <a:ea typeface="DM Sans"/>
                <a:cs typeface="DM Sans"/>
                <a:sym typeface="DM Sans"/>
              </a:rPr>
              <a:t>Unidad 12 - Clase práctica en vivo</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CRUD - Update</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66" name="Google Shape;166;p37"/>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CRUD - Update</a:t>
            </a:r>
            <a:endParaRPr sz="2500">
              <a:solidFill>
                <a:srgbClr val="B7B7B7"/>
              </a:solidFill>
              <a:latin typeface="DM Sans"/>
              <a:ea typeface="DM Sans"/>
              <a:cs typeface="DM Sans"/>
              <a:sym typeface="DM Sans"/>
            </a:endParaRPr>
          </a:p>
        </p:txBody>
      </p:sp>
      <p:grpSp>
        <p:nvGrpSpPr>
          <p:cNvPr id="167" name="Google Shape;167;p37"/>
          <p:cNvGrpSpPr/>
          <p:nvPr/>
        </p:nvGrpSpPr>
        <p:grpSpPr>
          <a:xfrm>
            <a:off x="473351" y="619523"/>
            <a:ext cx="738900" cy="738900"/>
            <a:chOff x="473351" y="619523"/>
            <a:chExt cx="738900" cy="738900"/>
          </a:xfrm>
        </p:grpSpPr>
        <p:sp>
          <p:nvSpPr>
            <p:cNvPr id="168" name="Google Shape;168;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3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75" name="Google Shape;175;p38"/>
          <p:cNvSpPr txBox="1"/>
          <p:nvPr/>
        </p:nvSpPr>
        <p:spPr>
          <a:xfrm>
            <a:off x="5860474" y="2028013"/>
            <a:ext cx="2604900" cy="2677626"/>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Solo nos queda poder modificar algún dato ya existente.</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chemeClr val="lt1"/>
                </a:highlight>
                <a:latin typeface="DM Sans"/>
                <a:ea typeface="DM Sans"/>
                <a:cs typeface="DM Sans"/>
                <a:sym typeface="DM Sans"/>
              </a:rPr>
              <a:t> Creamos la  vista, </a:t>
            </a:r>
            <a:r>
              <a:rPr b="1" i="0" lang="es" sz="1350" u="none" cap="none" strike="noStrike">
                <a:solidFill>
                  <a:schemeClr val="lt1"/>
                </a:solidFill>
                <a:highlight>
                  <a:srgbClr val="888888"/>
                </a:highlight>
                <a:latin typeface="DM Sans"/>
                <a:ea typeface="DM Sans"/>
                <a:cs typeface="DM Sans"/>
                <a:sym typeface="DM Sans"/>
              </a:rPr>
              <a:t>editarProfesor(request, profesor_nombre)</a:t>
            </a:r>
            <a:endParaRPr/>
          </a:p>
          <a:p>
            <a:pPr indent="0" lvl="0" marL="0" marR="0" rtl="0" algn="l">
              <a:lnSpc>
                <a:spcPct val="150000"/>
              </a:lnSpc>
              <a:spcBef>
                <a:spcPts val="0"/>
              </a:spcBef>
              <a:spcAft>
                <a:spcPts val="0"/>
              </a:spcAft>
              <a:buClr>
                <a:schemeClr val="dk1"/>
              </a:buClr>
              <a:buSzPts val="1100"/>
              <a:buFont typeface="Arial"/>
              <a:buNone/>
            </a:pPr>
            <a:r>
              <a:t/>
            </a:r>
            <a:endParaRPr b="1" i="0" sz="1350" u="none" cap="none" strike="noStrike">
              <a:solidFill>
                <a:schemeClr val="lt1"/>
              </a:solidFill>
              <a:highlight>
                <a:srgbClr val="888888"/>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1" i="0" lang="es" sz="1350" u="none" cap="none" strike="noStrike">
                <a:solidFill>
                  <a:schemeClr val="lt1"/>
                </a:solidFill>
                <a:highlight>
                  <a:srgbClr val="888888"/>
                </a:highlight>
                <a:latin typeface="DM Sans"/>
                <a:ea typeface="DM Sans"/>
                <a:cs typeface="DM Sans"/>
                <a:sym typeface="DM Sans"/>
              </a:rPr>
              <a:t>Ver: Script_Update.txt</a:t>
            </a:r>
            <a:endParaRPr b="0" i="0" sz="1350" u="none" cap="none" strike="noStrike">
              <a:solidFill>
                <a:schemeClr val="dk1"/>
              </a:solidFill>
              <a:highlight>
                <a:schemeClr val="accent1"/>
              </a:highlight>
              <a:latin typeface="DM Sans"/>
              <a:ea typeface="DM Sans"/>
              <a:cs typeface="DM Sans"/>
              <a:sym typeface="DM Sans"/>
            </a:endParaRPr>
          </a:p>
        </p:txBody>
      </p:sp>
      <p:grpSp>
        <p:nvGrpSpPr>
          <p:cNvPr id="176" name="Google Shape;176;p38"/>
          <p:cNvGrpSpPr/>
          <p:nvPr/>
        </p:nvGrpSpPr>
        <p:grpSpPr>
          <a:xfrm>
            <a:off x="7928851" y="468323"/>
            <a:ext cx="738900" cy="738900"/>
            <a:chOff x="473351" y="619523"/>
            <a:chExt cx="738900" cy="738900"/>
          </a:xfrm>
        </p:grpSpPr>
        <p:sp>
          <p:nvSpPr>
            <p:cNvPr id="177" name="Google Shape;177;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3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79" name="Google Shape;179;p38"/>
          <p:cNvPicPr preferRelativeResize="0"/>
          <p:nvPr/>
        </p:nvPicPr>
        <p:blipFill rotWithShape="1">
          <a:blip r:embed="rId4">
            <a:alphaModFix/>
          </a:blip>
          <a:srcRect b="0" l="0" r="0" t="0"/>
          <a:stretch/>
        </p:blipFill>
        <p:spPr>
          <a:xfrm>
            <a:off x="512625" y="1492075"/>
            <a:ext cx="5243026" cy="3022775"/>
          </a:xfrm>
          <a:prstGeom prst="rect">
            <a:avLst/>
          </a:prstGeom>
          <a:noFill/>
          <a:ln>
            <a:noFill/>
          </a:ln>
        </p:spPr>
      </p:pic>
      <p:sp>
        <p:nvSpPr>
          <p:cNvPr id="180" name="Google Shape;180;p38"/>
          <p:cNvSpPr/>
          <p:nvPr/>
        </p:nvSpPr>
        <p:spPr>
          <a:xfrm>
            <a:off x="1002188" y="3951018"/>
            <a:ext cx="4117800" cy="310800"/>
          </a:xfrm>
          <a:prstGeom prst="rect">
            <a:avLst/>
          </a:prstGeom>
          <a:noFill/>
          <a:ln cap="flat" cmpd="sng" w="2857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9"/>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86" name="Google Shape;186;p39"/>
          <p:cNvSpPr txBox="1"/>
          <p:nvPr/>
        </p:nvSpPr>
        <p:spPr>
          <a:xfrm>
            <a:off x="640487" y="1402050"/>
            <a:ext cx="7845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Luego la url y el template son muy parecidos al agregar  </a:t>
            </a:r>
            <a:endParaRPr b="0" i="0" sz="1350" u="none" cap="none" strike="noStrike">
              <a:solidFill>
                <a:schemeClr val="dk1"/>
              </a:solidFill>
              <a:highlight>
                <a:srgbClr val="EAFF6A"/>
              </a:highlight>
              <a:latin typeface="DM Sans"/>
              <a:ea typeface="DM Sans"/>
              <a:cs typeface="DM Sans"/>
              <a:sym typeface="DM Sans"/>
            </a:endParaRPr>
          </a:p>
        </p:txBody>
      </p:sp>
      <p:grpSp>
        <p:nvGrpSpPr>
          <p:cNvPr id="187" name="Google Shape;187;p39"/>
          <p:cNvGrpSpPr/>
          <p:nvPr/>
        </p:nvGrpSpPr>
        <p:grpSpPr>
          <a:xfrm>
            <a:off x="7928851" y="468323"/>
            <a:ext cx="738900" cy="738900"/>
            <a:chOff x="473351" y="619523"/>
            <a:chExt cx="738900" cy="738900"/>
          </a:xfrm>
        </p:grpSpPr>
        <p:sp>
          <p:nvSpPr>
            <p:cNvPr id="188" name="Google Shape;188;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90" name="Google Shape;190;p39"/>
          <p:cNvPicPr preferRelativeResize="0"/>
          <p:nvPr/>
        </p:nvPicPr>
        <p:blipFill rotWithShape="1">
          <a:blip r:embed="rId4">
            <a:alphaModFix/>
          </a:blip>
          <a:srcRect b="0" l="0" r="0" t="0"/>
          <a:stretch/>
        </p:blipFill>
        <p:spPr>
          <a:xfrm>
            <a:off x="1454725" y="1923925"/>
            <a:ext cx="6426848" cy="1553489"/>
          </a:xfrm>
          <a:prstGeom prst="rect">
            <a:avLst/>
          </a:prstGeom>
          <a:noFill/>
          <a:ln>
            <a:noFill/>
          </a:ln>
        </p:spPr>
      </p:pic>
      <p:pic>
        <p:nvPicPr>
          <p:cNvPr id="191" name="Google Shape;191;p39"/>
          <p:cNvPicPr preferRelativeResize="0"/>
          <p:nvPr/>
        </p:nvPicPr>
        <p:blipFill rotWithShape="1">
          <a:blip r:embed="rId5">
            <a:alphaModFix/>
          </a:blip>
          <a:srcRect b="0" l="0" r="0" t="0"/>
          <a:stretch/>
        </p:blipFill>
        <p:spPr>
          <a:xfrm>
            <a:off x="1464827" y="3679544"/>
            <a:ext cx="6426848" cy="718062"/>
          </a:xfrm>
          <a:prstGeom prst="rect">
            <a:avLst/>
          </a:prstGeom>
          <a:noFill/>
          <a:ln>
            <a:noFill/>
          </a:ln>
        </p:spPr>
      </p:pic>
      <p:sp>
        <p:nvSpPr>
          <p:cNvPr id="192" name="Google Shape;192;p39"/>
          <p:cNvSpPr/>
          <p:nvPr/>
        </p:nvSpPr>
        <p:spPr>
          <a:xfrm>
            <a:off x="1771017" y="4237567"/>
            <a:ext cx="5413500" cy="168300"/>
          </a:xfrm>
          <a:prstGeom prst="rect">
            <a:avLst/>
          </a:prstGeom>
          <a:noFill/>
          <a:ln cap="flat" cmpd="sng" w="2857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9"/>
          <p:cNvSpPr/>
          <p:nvPr/>
        </p:nvSpPr>
        <p:spPr>
          <a:xfrm>
            <a:off x="2495332" y="2616589"/>
            <a:ext cx="4847700" cy="168300"/>
          </a:xfrm>
          <a:prstGeom prst="rect">
            <a:avLst/>
          </a:prstGeom>
          <a:noFill/>
          <a:ln cap="flat" cmpd="sng" w="2857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0"/>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99" name="Google Shape;199;p40"/>
          <p:cNvSpPr txBox="1"/>
          <p:nvPr/>
        </p:nvSpPr>
        <p:spPr>
          <a:xfrm>
            <a:off x="640487" y="1402050"/>
            <a:ext cx="78459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Script: urls.py</a:t>
            </a:r>
            <a:endParaRPr b="0" i="0" sz="1350" u="none" cap="none" strike="noStrike">
              <a:solidFill>
                <a:schemeClr val="dk1"/>
              </a:solidFill>
              <a:highlight>
                <a:srgbClr val="EAFF6A"/>
              </a:highlight>
              <a:latin typeface="DM Sans"/>
              <a:ea typeface="DM Sans"/>
              <a:cs typeface="DM Sans"/>
              <a:sym typeface="DM Sans"/>
            </a:endParaRPr>
          </a:p>
        </p:txBody>
      </p:sp>
      <p:grpSp>
        <p:nvGrpSpPr>
          <p:cNvPr id="200" name="Google Shape;200;p40"/>
          <p:cNvGrpSpPr/>
          <p:nvPr/>
        </p:nvGrpSpPr>
        <p:grpSpPr>
          <a:xfrm>
            <a:off x="7928851" y="468323"/>
            <a:ext cx="738900" cy="738900"/>
            <a:chOff x="473351" y="619523"/>
            <a:chExt cx="738900" cy="738900"/>
          </a:xfrm>
        </p:grpSpPr>
        <p:sp>
          <p:nvSpPr>
            <p:cNvPr id="201" name="Google Shape;201;p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2" name="Google Shape;202;p4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03" name="Google Shape;203;p40"/>
          <p:cNvSpPr txBox="1"/>
          <p:nvPr/>
        </p:nvSpPr>
        <p:spPr>
          <a:xfrm>
            <a:off x="79183" y="1891090"/>
            <a:ext cx="9753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1785"/>
              </a:lnSpc>
              <a:spcBef>
                <a:spcPts val="0"/>
              </a:spcBef>
              <a:spcAft>
                <a:spcPts val="0"/>
              </a:spcAft>
              <a:buNone/>
            </a:pPr>
            <a:r>
              <a:rPr b="0" i="0" lang="es" sz="1400" u="none" cap="none" strike="noStrike">
                <a:solidFill>
                  <a:srgbClr val="D4D4D4"/>
                </a:solidFill>
                <a:highlight>
                  <a:schemeClr val="dk1"/>
                </a:highlight>
                <a:latin typeface="Consolas"/>
                <a:ea typeface="Consolas"/>
                <a:cs typeface="Consolas"/>
                <a:sym typeface="Consolas"/>
              </a:rPr>
              <a:t>    </a:t>
            </a:r>
            <a:r>
              <a:rPr b="0" i="0" lang="es" sz="1400" u="none" cap="none" strike="noStrike">
                <a:solidFill>
                  <a:srgbClr val="DCDCAA"/>
                </a:solidFill>
                <a:highlight>
                  <a:schemeClr val="dk1"/>
                </a:highlight>
                <a:latin typeface="Consolas"/>
                <a:ea typeface="Consolas"/>
                <a:cs typeface="Consolas"/>
                <a:sym typeface="Consolas"/>
              </a:rPr>
              <a:t>path</a:t>
            </a:r>
            <a:r>
              <a:rPr b="0" i="0" lang="es" sz="1400" u="none" cap="none" strike="noStrike">
                <a:solidFill>
                  <a:srgbClr val="D4D4D4"/>
                </a:solidFill>
                <a:highlight>
                  <a:schemeClr val="dk1"/>
                </a:highlight>
                <a:latin typeface="Consolas"/>
                <a:ea typeface="Consolas"/>
                <a:cs typeface="Consolas"/>
                <a:sym typeface="Consolas"/>
              </a:rPr>
              <a:t>(</a:t>
            </a:r>
            <a:r>
              <a:rPr b="0" i="0" lang="es" sz="1400" u="none" cap="none" strike="noStrike">
                <a:solidFill>
                  <a:srgbClr val="CE9178"/>
                </a:solidFill>
                <a:highlight>
                  <a:schemeClr val="dk1"/>
                </a:highlight>
                <a:latin typeface="Consolas"/>
                <a:ea typeface="Consolas"/>
                <a:cs typeface="Consolas"/>
                <a:sym typeface="Consolas"/>
              </a:rPr>
              <a:t>'editarProfesor/&lt;profesor_nombre&gt;/'</a:t>
            </a:r>
            <a:r>
              <a:rPr b="0" i="0" lang="es" sz="1400" u="none" cap="none" strike="noStrike">
                <a:solidFill>
                  <a:srgbClr val="D4D4D4"/>
                </a:solidFill>
                <a:highlight>
                  <a:schemeClr val="dk1"/>
                </a:highlight>
                <a:latin typeface="Consolas"/>
                <a:ea typeface="Consolas"/>
                <a:cs typeface="Consolas"/>
                <a:sym typeface="Consolas"/>
              </a:rPr>
              <a:t>, views.editarProfesor, </a:t>
            </a:r>
            <a:r>
              <a:rPr b="0" i="0" lang="es" sz="1400" u="none" cap="none" strike="noStrike">
                <a:solidFill>
                  <a:srgbClr val="9CDCFE"/>
                </a:solidFill>
                <a:highlight>
                  <a:schemeClr val="dk1"/>
                </a:highlight>
                <a:latin typeface="Consolas"/>
                <a:ea typeface="Consolas"/>
                <a:cs typeface="Consolas"/>
                <a:sym typeface="Consolas"/>
              </a:rPr>
              <a:t>name</a:t>
            </a:r>
            <a:r>
              <a:rPr b="0" i="0" lang="es" sz="1400" u="none" cap="none" strike="noStrike">
                <a:solidFill>
                  <a:srgbClr val="D4D4D4"/>
                </a:solidFill>
                <a:highlight>
                  <a:schemeClr val="dk1"/>
                </a:highlight>
                <a:latin typeface="Consolas"/>
                <a:ea typeface="Consolas"/>
                <a:cs typeface="Consolas"/>
                <a:sym typeface="Consolas"/>
              </a:rPr>
              <a:t>=</a:t>
            </a:r>
            <a:r>
              <a:rPr b="0" i="0" lang="es" sz="1400" u="none" cap="none" strike="noStrike">
                <a:solidFill>
                  <a:srgbClr val="CE9178"/>
                </a:solidFill>
                <a:highlight>
                  <a:schemeClr val="dk1"/>
                </a:highlight>
                <a:latin typeface="Consolas"/>
                <a:ea typeface="Consolas"/>
                <a:cs typeface="Consolas"/>
                <a:sym typeface="Consolas"/>
              </a:rPr>
              <a:t>"EditarProfesor"</a:t>
            </a:r>
            <a:r>
              <a:rPr b="0" i="0" lang="es" sz="1400" u="none" cap="none" strike="noStrike">
                <a:solidFill>
                  <a:srgbClr val="D4D4D4"/>
                </a:solidFill>
                <a:highlight>
                  <a:schemeClr val="dk1"/>
                </a:highlight>
                <a:latin typeface="Consolas"/>
                <a:ea typeface="Consolas"/>
                <a:cs typeface="Consolas"/>
                <a:sym typeface="Consolas"/>
              </a:rPr>
              <a:t>)</a:t>
            </a:r>
            <a:endParaRPr b="0" i="0" sz="1600" u="none" cap="none" strike="noStrike">
              <a:solidFill>
                <a:srgbClr val="000000"/>
              </a:solidFill>
              <a:highlight>
                <a:schemeClr val="dk1"/>
              </a:highlight>
              <a:latin typeface="Calibri"/>
              <a:ea typeface="Calibri"/>
              <a:cs typeface="Calibri"/>
              <a:sym typeface="Calibri"/>
            </a:endParaRPr>
          </a:p>
        </p:txBody>
      </p:sp>
      <p:sp>
        <p:nvSpPr>
          <p:cNvPr id="204" name="Google Shape;204;p40"/>
          <p:cNvSpPr txBox="1"/>
          <p:nvPr/>
        </p:nvSpPr>
        <p:spPr>
          <a:xfrm>
            <a:off x="3737850" y="2603444"/>
            <a:ext cx="4876800" cy="622200"/>
          </a:xfrm>
          <a:prstGeom prst="rect">
            <a:avLst/>
          </a:prstGeom>
          <a:noFill/>
          <a:ln>
            <a:noFill/>
          </a:ln>
        </p:spPr>
        <p:txBody>
          <a:bodyPr anchorCtr="0" anchor="t" bIns="45700" lIns="91425" spcFirstLastPara="1" rIns="91425" wrap="square" tIns="45700">
            <a:spAutoFit/>
          </a:bodyPr>
          <a:lstStyle/>
          <a:p>
            <a:pPr indent="0" lvl="0" marL="0" marR="0" rtl="0" algn="l">
              <a:lnSpc>
                <a:spcPct val="105555"/>
              </a:lnSpc>
              <a:spcBef>
                <a:spcPts val="0"/>
              </a:spcBef>
              <a:spcAft>
                <a:spcPts val="0"/>
              </a:spcAft>
              <a:buNone/>
            </a:pPr>
            <a:r>
              <a:rPr b="0" i="0" lang="es" sz="1350" u="none" cap="none" strike="noStrike">
                <a:solidFill>
                  <a:schemeClr val="dk1"/>
                </a:solidFill>
                <a:highlight>
                  <a:srgbClr val="EAFF6A"/>
                </a:highlight>
                <a:latin typeface="DM Sans"/>
                <a:ea typeface="DM Sans"/>
                <a:cs typeface="DM Sans"/>
                <a:sym typeface="DM Sans"/>
              </a:rPr>
              <a:t>editarProfesor.html</a:t>
            </a:r>
            <a:endParaRPr>
              <a:highlight>
                <a:srgbClr val="EAFF6A"/>
              </a:highlight>
            </a:endParaRPr>
          </a:p>
          <a:p>
            <a:pPr indent="0" lvl="0" marL="0" marR="0" rtl="0" algn="l">
              <a:lnSpc>
                <a:spcPct val="105555"/>
              </a:lnSpc>
              <a:spcBef>
                <a:spcPts val="800"/>
              </a:spcBef>
              <a:spcAft>
                <a:spcPts val="0"/>
              </a:spcAft>
              <a:buNone/>
            </a:pPr>
            <a:r>
              <a:t/>
            </a:r>
            <a:endParaRPr b="0" i="0" sz="1350" u="none" cap="none" strike="noStrike">
              <a:solidFill>
                <a:schemeClr val="dk1"/>
              </a:solidFill>
              <a:highlight>
                <a:schemeClr val="accent1"/>
              </a:highlight>
              <a:latin typeface="DM Sans"/>
              <a:ea typeface="DM Sans"/>
              <a:cs typeface="DM Sans"/>
              <a:sym typeface="DM Sans"/>
            </a:endParaRPr>
          </a:p>
        </p:txBody>
      </p:sp>
      <p:sp>
        <p:nvSpPr>
          <p:cNvPr id="205" name="Google Shape;205;p40"/>
          <p:cNvSpPr txBox="1"/>
          <p:nvPr/>
        </p:nvSpPr>
        <p:spPr>
          <a:xfrm>
            <a:off x="3372520" y="2882751"/>
            <a:ext cx="4876800" cy="38600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100"/>
              <a:buFont typeface="Arial"/>
              <a:buNone/>
            </a:pPr>
            <a:r>
              <a:rPr b="1" i="0" lang="es" sz="1400" u="none" cap="none" strike="noStrike">
                <a:solidFill>
                  <a:schemeClr val="lt1"/>
                </a:solidFill>
                <a:highlight>
                  <a:srgbClr val="888888"/>
                </a:highlight>
                <a:latin typeface="DM Sans"/>
                <a:ea typeface="DM Sans"/>
                <a:cs typeface="DM Sans"/>
                <a:sym typeface="DM Sans"/>
              </a:rPr>
              <a:t>Ver: Script_profesores.txt</a:t>
            </a:r>
            <a:endParaRPr b="0" i="0" sz="1400" u="none" cap="none" strike="noStrike">
              <a:solidFill>
                <a:schemeClr val="dk1"/>
              </a:solidFill>
              <a:highlight>
                <a:schemeClr val="accent1"/>
              </a:highlight>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grpSp>
        <p:nvGrpSpPr>
          <p:cNvPr id="211" name="Google Shape;211;p41"/>
          <p:cNvGrpSpPr/>
          <p:nvPr/>
        </p:nvGrpSpPr>
        <p:grpSpPr>
          <a:xfrm>
            <a:off x="7928851" y="468323"/>
            <a:ext cx="738900" cy="738900"/>
            <a:chOff x="473351" y="619523"/>
            <a:chExt cx="738900" cy="738900"/>
          </a:xfrm>
        </p:grpSpPr>
        <p:sp>
          <p:nvSpPr>
            <p:cNvPr id="212" name="Google Shape;212;p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4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14" name="Google Shape;214;p41"/>
          <p:cNvPicPr preferRelativeResize="0"/>
          <p:nvPr/>
        </p:nvPicPr>
        <p:blipFill rotWithShape="1">
          <a:blip r:embed="rId4">
            <a:alphaModFix/>
          </a:blip>
          <a:srcRect b="0" l="0" r="17702" t="0"/>
          <a:stretch/>
        </p:blipFill>
        <p:spPr>
          <a:xfrm>
            <a:off x="678875" y="2627722"/>
            <a:ext cx="3918410" cy="1590978"/>
          </a:xfrm>
          <a:prstGeom prst="rect">
            <a:avLst/>
          </a:prstGeom>
          <a:noFill/>
          <a:ln>
            <a:noFill/>
          </a:ln>
        </p:spPr>
      </p:pic>
      <p:sp>
        <p:nvSpPr>
          <p:cNvPr id="215" name="Google Shape;215;p41"/>
          <p:cNvSpPr/>
          <p:nvPr/>
        </p:nvSpPr>
        <p:spPr>
          <a:xfrm>
            <a:off x="1122481" y="3525163"/>
            <a:ext cx="387600" cy="162900"/>
          </a:xfrm>
          <a:prstGeom prst="rect">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41"/>
          <p:cNvPicPr preferRelativeResize="0"/>
          <p:nvPr/>
        </p:nvPicPr>
        <p:blipFill rotWithShape="1">
          <a:blip r:embed="rId5">
            <a:alphaModFix/>
          </a:blip>
          <a:srcRect b="0" l="0" r="0" t="0"/>
          <a:stretch/>
        </p:blipFill>
        <p:spPr>
          <a:xfrm>
            <a:off x="5436265" y="2627742"/>
            <a:ext cx="3079710" cy="1163636"/>
          </a:xfrm>
          <a:prstGeom prst="rect">
            <a:avLst/>
          </a:prstGeom>
          <a:noFill/>
          <a:ln>
            <a:noFill/>
          </a:ln>
        </p:spPr>
      </p:pic>
      <p:sp>
        <p:nvSpPr>
          <p:cNvPr id="217" name="Google Shape;217;p41"/>
          <p:cNvSpPr txBox="1"/>
          <p:nvPr/>
        </p:nvSpPr>
        <p:spPr>
          <a:xfrm>
            <a:off x="1232633" y="2014274"/>
            <a:ext cx="2811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83AEFB"/>
                </a:highlight>
                <a:latin typeface="DM Sans"/>
                <a:ea typeface="DM Sans"/>
                <a:cs typeface="DM Sans"/>
                <a:sym typeface="DM Sans"/>
              </a:rPr>
              <a:t>Pantalla 1 </a:t>
            </a:r>
            <a:r>
              <a:rPr b="0" i="0" lang="es" sz="1350" u="none" cap="none" strike="noStrike">
                <a:solidFill>
                  <a:srgbClr val="000000"/>
                </a:solidFill>
                <a:highlight>
                  <a:srgbClr val="FFFFFF"/>
                </a:highlight>
                <a:latin typeface="DM Sans"/>
                <a:ea typeface="DM Sans"/>
                <a:cs typeface="DM Sans"/>
                <a:sym typeface="DM Sans"/>
              </a:rPr>
              <a:t>💻</a:t>
            </a:r>
            <a:endParaRPr b="0" i="0" sz="1350" u="none" cap="none" strike="noStrike">
              <a:solidFill>
                <a:srgbClr val="000000"/>
              </a:solidFill>
              <a:highlight>
                <a:srgbClr val="FFFFFF"/>
              </a:highlight>
              <a:latin typeface="DM Sans"/>
              <a:ea typeface="DM Sans"/>
              <a:cs typeface="DM Sans"/>
              <a:sym typeface="DM Sans"/>
            </a:endParaRPr>
          </a:p>
        </p:txBody>
      </p:sp>
      <p:sp>
        <p:nvSpPr>
          <p:cNvPr id="218" name="Google Shape;218;p41"/>
          <p:cNvSpPr txBox="1"/>
          <p:nvPr/>
        </p:nvSpPr>
        <p:spPr>
          <a:xfrm>
            <a:off x="5436266" y="2014274"/>
            <a:ext cx="2811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83AEFB"/>
                </a:highlight>
                <a:latin typeface="DM Sans"/>
                <a:ea typeface="DM Sans"/>
                <a:cs typeface="DM Sans"/>
                <a:sym typeface="DM Sans"/>
              </a:rPr>
              <a:t>Pantalla 2 </a:t>
            </a:r>
            <a:r>
              <a:rPr b="0" i="0" lang="es" sz="1350" u="none" cap="none" strike="noStrike">
                <a:solidFill>
                  <a:srgbClr val="000000"/>
                </a:solidFill>
                <a:highlight>
                  <a:srgbClr val="FFFFFF"/>
                </a:highlight>
                <a:latin typeface="DM Sans"/>
                <a:ea typeface="DM Sans"/>
                <a:cs typeface="DM Sans"/>
                <a:sym typeface="DM Sans"/>
              </a:rPr>
              <a:t>💻</a:t>
            </a:r>
            <a:endParaRPr b="0" i="0" sz="1350" u="none" cap="none" strike="noStrike">
              <a:solidFill>
                <a:srgbClr val="000000"/>
              </a:solidFill>
              <a:highlight>
                <a:srgbClr val="FFFFFF"/>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2"/>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grpSp>
        <p:nvGrpSpPr>
          <p:cNvPr id="224" name="Google Shape;224;p42"/>
          <p:cNvGrpSpPr/>
          <p:nvPr/>
        </p:nvGrpSpPr>
        <p:grpSpPr>
          <a:xfrm>
            <a:off x="7928851" y="468323"/>
            <a:ext cx="738900" cy="738900"/>
            <a:chOff x="473351" y="619523"/>
            <a:chExt cx="738900" cy="738900"/>
          </a:xfrm>
        </p:grpSpPr>
        <p:sp>
          <p:nvSpPr>
            <p:cNvPr id="225" name="Google Shape;225;p4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4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27" name="Google Shape;227;p42"/>
          <p:cNvPicPr preferRelativeResize="0"/>
          <p:nvPr/>
        </p:nvPicPr>
        <p:blipFill rotWithShape="1">
          <a:blip r:embed="rId4">
            <a:alphaModFix/>
          </a:blip>
          <a:srcRect b="0" l="0" r="0" t="0"/>
          <a:stretch/>
        </p:blipFill>
        <p:spPr>
          <a:xfrm>
            <a:off x="1679537" y="2215779"/>
            <a:ext cx="6186949" cy="2200146"/>
          </a:xfrm>
          <a:prstGeom prst="rect">
            <a:avLst/>
          </a:prstGeom>
          <a:noFill/>
          <a:ln>
            <a:noFill/>
          </a:ln>
        </p:spPr>
      </p:pic>
      <p:sp>
        <p:nvSpPr>
          <p:cNvPr id="228" name="Google Shape;228;p42"/>
          <p:cNvSpPr/>
          <p:nvPr/>
        </p:nvSpPr>
        <p:spPr>
          <a:xfrm>
            <a:off x="1736348" y="3276200"/>
            <a:ext cx="5986500" cy="400200"/>
          </a:xfrm>
          <a:prstGeom prst="rect">
            <a:avLst/>
          </a:prstGeom>
          <a:noFill/>
          <a:ln cap="flat" cmpd="sng" w="2857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2"/>
          <p:cNvSpPr txBox="1"/>
          <p:nvPr/>
        </p:nvSpPr>
        <p:spPr>
          <a:xfrm>
            <a:off x="3797400" y="1556250"/>
            <a:ext cx="1549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83AEFB"/>
                </a:highlight>
                <a:latin typeface="DM Sans"/>
                <a:ea typeface="DM Sans"/>
                <a:cs typeface="DM Sans"/>
                <a:sym typeface="DM Sans"/>
              </a:rPr>
              <a:t>Resultado </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Clases basadas en </a:t>
            </a:r>
            <a:r>
              <a:rPr b="1" i="0" lang="es" sz="4000" u="none" cap="none" strike="noStrike">
                <a:solidFill>
                  <a:srgbClr val="83AEFB"/>
                </a:solidFill>
                <a:latin typeface="DM Sans"/>
                <a:ea typeface="DM Sans"/>
                <a:cs typeface="DM Sans"/>
                <a:sym typeface="DM Sans"/>
              </a:rPr>
              <a:t>vistas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40" name="Google Shape;240;p44"/>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listview</a:t>
            </a:r>
            <a:endParaRPr sz="2500">
              <a:solidFill>
                <a:srgbClr val="B7B7B7"/>
              </a:solidFill>
              <a:latin typeface="DM Sans"/>
              <a:ea typeface="DM Sans"/>
              <a:cs typeface="DM Sans"/>
              <a:sym typeface="DM Sans"/>
            </a:endParaRPr>
          </a:p>
        </p:txBody>
      </p:sp>
      <p:grpSp>
        <p:nvGrpSpPr>
          <p:cNvPr id="241" name="Google Shape;241;p44"/>
          <p:cNvGrpSpPr/>
          <p:nvPr/>
        </p:nvGrpSpPr>
        <p:grpSpPr>
          <a:xfrm>
            <a:off x="473351" y="619523"/>
            <a:ext cx="738900" cy="738900"/>
            <a:chOff x="473351" y="619523"/>
            <a:chExt cx="738900" cy="738900"/>
          </a:xfrm>
        </p:grpSpPr>
        <p:sp>
          <p:nvSpPr>
            <p:cNvPr id="242" name="Google Shape;242;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3" name="Google Shape;243;p4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5"/>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249" name="Google Shape;249;p45"/>
          <p:cNvGrpSpPr/>
          <p:nvPr/>
        </p:nvGrpSpPr>
        <p:grpSpPr>
          <a:xfrm>
            <a:off x="7928851" y="468323"/>
            <a:ext cx="738900" cy="738900"/>
            <a:chOff x="473351" y="619523"/>
            <a:chExt cx="738900" cy="738900"/>
          </a:xfrm>
        </p:grpSpPr>
        <p:sp>
          <p:nvSpPr>
            <p:cNvPr id="250" name="Google Shape;250;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1" name="Google Shape;251;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52" name="Google Shape;252;p45"/>
          <p:cNvSpPr txBox="1"/>
          <p:nvPr/>
        </p:nvSpPr>
        <p:spPr>
          <a:xfrm>
            <a:off x="507900" y="1524000"/>
            <a:ext cx="79227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Ahora haremos una vista que nos permita mostrar a todos los cursos.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Ya sabemos hacerlo, pero la idea es hacerlo simplificando el proceso, para eso usaremos las </a:t>
            </a:r>
            <a:r>
              <a:rPr b="0" i="0" lang="es" sz="1350" u="none" cap="none" strike="noStrike">
                <a:solidFill>
                  <a:schemeClr val="dk1"/>
                </a:solidFill>
                <a:highlight>
                  <a:srgbClr val="EAFF6A"/>
                </a:highlight>
                <a:latin typeface="DM Sans"/>
                <a:ea typeface="DM Sans"/>
                <a:cs typeface="DM Sans"/>
                <a:sym typeface="DM Sans"/>
              </a:rPr>
              <a:t>ListView.</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Necesitamos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1" i="0" lang="es" sz="1350" u="none" cap="none" strike="noStrike">
                <a:solidFill>
                  <a:schemeClr val="lt1"/>
                </a:solidFill>
                <a:highlight>
                  <a:srgbClr val="888888"/>
                </a:highlight>
                <a:latin typeface="DM Sans"/>
                <a:ea typeface="DM Sans"/>
                <a:cs typeface="DM Sans"/>
                <a:sym typeface="DM Sans"/>
              </a:rPr>
              <a:t> from django.views.generic import ListView</a:t>
            </a:r>
            <a:endParaRPr b="0" i="0" sz="1350" u="none" cap="none" strike="noStrike">
              <a:solidFill>
                <a:srgbClr val="000000"/>
              </a:solidFill>
              <a:latin typeface="DM Sans"/>
              <a:ea typeface="DM Sans"/>
              <a:cs typeface="DM Sans"/>
              <a:sym typeface="DM Sans"/>
            </a:endParaRPr>
          </a:p>
        </p:txBody>
      </p:sp>
      <p:sp>
        <p:nvSpPr>
          <p:cNvPr id="253" name="Google Shape;253;p45"/>
          <p:cNvSpPr txBox="1"/>
          <p:nvPr/>
        </p:nvSpPr>
        <p:spPr>
          <a:xfrm>
            <a:off x="2183700" y="3560875"/>
            <a:ext cx="43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4" name="Google Shape;254;p45"/>
          <p:cNvPicPr preferRelativeResize="0"/>
          <p:nvPr/>
        </p:nvPicPr>
        <p:blipFill>
          <a:blip r:embed="rId4">
            <a:alphaModFix/>
          </a:blip>
          <a:stretch>
            <a:fillRect/>
          </a:stretch>
        </p:blipFill>
        <p:spPr>
          <a:xfrm>
            <a:off x="2145900" y="3383025"/>
            <a:ext cx="3848100" cy="85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84" name="Google Shape;84;p28"/>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85" name="Google Shape;85;p2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6"/>
          <p:cNvSpPr txBox="1"/>
          <p:nvPr/>
        </p:nvSpPr>
        <p:spPr>
          <a:xfrm>
            <a:off x="192925" y="1367400"/>
            <a:ext cx="7388400" cy="2361300"/>
          </a:xfrm>
          <a:prstGeom prst="rect">
            <a:avLst/>
          </a:prstGeom>
          <a:noFill/>
          <a:ln>
            <a:noFill/>
          </a:ln>
        </p:spPr>
        <p:txBody>
          <a:bodyPr anchorCtr="0" anchor="t" bIns="91425" lIns="91425" spcFirstLastPara="1" rIns="91425" wrap="square" tIns="91425">
            <a:noAutofit/>
          </a:bodyPr>
          <a:lstStyle/>
          <a:p>
            <a:pPr indent="-314325" lvl="0" marL="457200" rtl="0" algn="l">
              <a:lnSpc>
                <a:spcPct val="90000"/>
              </a:lnSpc>
              <a:spcBef>
                <a:spcPts val="0"/>
              </a:spcBef>
              <a:spcAft>
                <a:spcPts val="0"/>
              </a:spcAft>
              <a:buClr>
                <a:srgbClr val="121212"/>
              </a:buClr>
              <a:buSzPts val="1350"/>
              <a:buFont typeface="DM Sans"/>
              <a:buChar char="➔"/>
            </a:pPr>
            <a:r>
              <a:rPr lang="es" sz="1350">
                <a:solidFill>
                  <a:srgbClr val="121212"/>
                </a:solidFill>
                <a:latin typeface="DM Sans"/>
                <a:ea typeface="DM Sans"/>
                <a:cs typeface="DM Sans"/>
                <a:sym typeface="DM Sans"/>
              </a:rPr>
              <a:t>El atributo </a:t>
            </a:r>
            <a:r>
              <a:rPr b="1" lang="es" sz="1350">
                <a:solidFill>
                  <a:srgbClr val="121212"/>
                </a:solidFill>
                <a:highlight>
                  <a:schemeClr val="accent6"/>
                </a:highlight>
                <a:latin typeface="DM Sans"/>
                <a:ea typeface="DM Sans"/>
                <a:cs typeface="DM Sans"/>
                <a:sym typeface="DM Sans"/>
              </a:rPr>
              <a:t>context_object_name</a:t>
            </a:r>
            <a:r>
              <a:rPr lang="es" sz="1350">
                <a:solidFill>
                  <a:srgbClr val="121212"/>
                </a:solidFill>
                <a:latin typeface="DM Sans"/>
                <a:ea typeface="DM Sans"/>
                <a:cs typeface="DM Sans"/>
                <a:sym typeface="DM Sans"/>
              </a:rPr>
              <a:t> nos permite definir </a:t>
            </a:r>
            <a:r>
              <a:rPr lang="es" sz="1350">
                <a:solidFill>
                  <a:srgbClr val="121212"/>
                </a:solidFill>
                <a:latin typeface="DM Sans"/>
                <a:ea typeface="DM Sans"/>
                <a:cs typeface="DM Sans"/>
                <a:sym typeface="DM Sans"/>
              </a:rPr>
              <a:t>cómo</a:t>
            </a:r>
            <a:r>
              <a:rPr lang="es" sz="1350">
                <a:solidFill>
                  <a:srgbClr val="121212"/>
                </a:solidFill>
                <a:latin typeface="DM Sans"/>
                <a:ea typeface="DM Sans"/>
                <a:cs typeface="DM Sans"/>
                <a:sym typeface="DM Sans"/>
              </a:rPr>
              <a:t> queremos llamar en el template a el listado de datos que nos va a obtener </a:t>
            </a:r>
            <a:r>
              <a:rPr lang="es" sz="1350">
                <a:solidFill>
                  <a:srgbClr val="121212"/>
                </a:solidFill>
                <a:latin typeface="DM Sans"/>
                <a:ea typeface="DM Sans"/>
                <a:cs typeface="DM Sans"/>
                <a:sym typeface="DM Sans"/>
              </a:rPr>
              <a:t>automáticamente</a:t>
            </a:r>
            <a:r>
              <a:rPr lang="es" sz="1350">
                <a:solidFill>
                  <a:srgbClr val="121212"/>
                </a:solidFill>
                <a:latin typeface="DM Sans"/>
                <a:ea typeface="DM Sans"/>
                <a:cs typeface="DM Sans"/>
                <a:sym typeface="DM Sans"/>
              </a:rPr>
              <a:t> la CBV y pasar por contexto al template.</a:t>
            </a:r>
            <a:endParaRPr sz="1350">
              <a:solidFill>
                <a:srgbClr val="121212"/>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sz="1350">
              <a:solidFill>
                <a:srgbClr val="121212"/>
              </a:solidFill>
              <a:latin typeface="DM Sans"/>
              <a:ea typeface="DM Sans"/>
              <a:cs typeface="DM Sans"/>
              <a:sym typeface="DM Sans"/>
            </a:endParaRPr>
          </a:p>
          <a:p>
            <a:pPr indent="-314325" lvl="0" marL="457200" rtl="0" algn="l">
              <a:lnSpc>
                <a:spcPct val="90000"/>
              </a:lnSpc>
              <a:spcBef>
                <a:spcPts val="0"/>
              </a:spcBef>
              <a:spcAft>
                <a:spcPts val="0"/>
              </a:spcAft>
              <a:buClr>
                <a:srgbClr val="121212"/>
              </a:buClr>
              <a:buSzPts val="1350"/>
              <a:buFont typeface="DM Sans"/>
              <a:buChar char="➔"/>
            </a:pPr>
            <a:r>
              <a:rPr lang="es" sz="1350">
                <a:solidFill>
                  <a:srgbClr val="121212"/>
                </a:solidFill>
                <a:latin typeface="DM Sans"/>
                <a:ea typeface="DM Sans"/>
                <a:cs typeface="DM Sans"/>
                <a:sym typeface="DM Sans"/>
              </a:rPr>
              <a:t>Este atributo en los demos no se tiene en cuenta porque por defecto python utiliza el nombre del modelo en </a:t>
            </a:r>
            <a:r>
              <a:rPr lang="es" sz="1350">
                <a:solidFill>
                  <a:srgbClr val="121212"/>
                </a:solidFill>
                <a:latin typeface="DM Sans"/>
                <a:ea typeface="DM Sans"/>
                <a:cs typeface="DM Sans"/>
                <a:sym typeface="DM Sans"/>
              </a:rPr>
              <a:t>minúscula</a:t>
            </a:r>
            <a:r>
              <a:rPr lang="es" sz="1350">
                <a:solidFill>
                  <a:srgbClr val="121212"/>
                </a:solidFill>
                <a:latin typeface="DM Sans"/>
                <a:ea typeface="DM Sans"/>
                <a:cs typeface="DM Sans"/>
                <a:sym typeface="DM Sans"/>
              </a:rPr>
              <a:t> para representar el objeto que se </a:t>
            </a:r>
            <a:r>
              <a:rPr lang="es" sz="1350">
                <a:solidFill>
                  <a:srgbClr val="121212"/>
                </a:solidFill>
                <a:latin typeface="DM Sans"/>
                <a:ea typeface="DM Sans"/>
                <a:cs typeface="DM Sans"/>
                <a:sym typeface="DM Sans"/>
              </a:rPr>
              <a:t>está</a:t>
            </a:r>
            <a:r>
              <a:rPr lang="es" sz="1350">
                <a:solidFill>
                  <a:srgbClr val="121212"/>
                </a:solidFill>
                <a:latin typeface="DM Sans"/>
                <a:ea typeface="DM Sans"/>
                <a:cs typeface="DM Sans"/>
                <a:sym typeface="DM Sans"/>
              </a:rPr>
              <a:t> pasando por contexto.</a:t>
            </a:r>
            <a:endParaRPr sz="1350">
              <a:solidFill>
                <a:srgbClr val="121212"/>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t/>
            </a:r>
            <a:endParaRPr sz="1350">
              <a:solidFill>
                <a:srgbClr val="121212"/>
              </a:solidFill>
              <a:latin typeface="DM Sans"/>
              <a:ea typeface="DM Sans"/>
              <a:cs typeface="DM Sans"/>
              <a:sym typeface="DM Sans"/>
            </a:endParaRPr>
          </a:p>
          <a:p>
            <a:pPr indent="-314325" lvl="0" marL="457200" rtl="0" algn="l">
              <a:lnSpc>
                <a:spcPct val="90000"/>
              </a:lnSpc>
              <a:spcBef>
                <a:spcPts val="0"/>
              </a:spcBef>
              <a:spcAft>
                <a:spcPts val="0"/>
              </a:spcAft>
              <a:buClr>
                <a:srgbClr val="121212"/>
              </a:buClr>
              <a:buSzPts val="1350"/>
              <a:buFont typeface="DM Sans"/>
              <a:buChar char="➔"/>
            </a:pPr>
            <a:r>
              <a:rPr lang="es" sz="1350">
                <a:solidFill>
                  <a:srgbClr val="121212"/>
                </a:solidFill>
                <a:latin typeface="DM Sans"/>
                <a:ea typeface="DM Sans"/>
                <a:cs typeface="DM Sans"/>
                <a:sym typeface="DM Sans"/>
              </a:rPr>
              <a:t>En el model debemos pasarle el modelo que queremos que utilice y en template_name la </a:t>
            </a:r>
            <a:r>
              <a:rPr lang="es" sz="1350">
                <a:solidFill>
                  <a:srgbClr val="121212"/>
                </a:solidFill>
                <a:latin typeface="DM Sans"/>
                <a:ea typeface="DM Sans"/>
                <a:cs typeface="DM Sans"/>
                <a:sym typeface="DM Sans"/>
              </a:rPr>
              <a:t>ubicación</a:t>
            </a:r>
            <a:r>
              <a:rPr lang="es" sz="1350">
                <a:solidFill>
                  <a:srgbClr val="121212"/>
                </a:solidFill>
                <a:latin typeface="DM Sans"/>
                <a:ea typeface="DM Sans"/>
                <a:cs typeface="DM Sans"/>
                <a:sym typeface="DM Sans"/>
              </a:rPr>
              <a:t> y nombre del template que tiene que utilizar la clase. Estos 2 puntos se repiten con el mismo significado en las siguientes CBV.</a:t>
            </a:r>
            <a:endParaRPr sz="1350">
              <a:latin typeface="DM Sans"/>
              <a:ea typeface="DM Sans"/>
              <a:cs typeface="DM Sans"/>
              <a:sym typeface="DM Sans"/>
            </a:endParaRPr>
          </a:p>
        </p:txBody>
      </p:sp>
      <p:sp>
        <p:nvSpPr>
          <p:cNvPr id="260" name="Google Shape;260;p46"/>
          <p:cNvSpPr/>
          <p:nvPr/>
        </p:nvSpPr>
        <p:spPr>
          <a:xfrm>
            <a:off x="588525" y="873325"/>
            <a:ext cx="3867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6"/>
          <p:cNvSpPr txBox="1"/>
          <p:nvPr/>
        </p:nvSpPr>
        <p:spPr>
          <a:xfrm>
            <a:off x="588525" y="633100"/>
            <a:ext cx="392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CLASES BASADAS EN VISTAS LISTVIEW</a:t>
            </a:r>
            <a:endParaRPr>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67" name="Google Shape;267;p47"/>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detailview</a:t>
            </a:r>
            <a:endParaRPr sz="2500">
              <a:solidFill>
                <a:srgbClr val="B7B7B7"/>
              </a:solidFill>
              <a:latin typeface="DM Sans"/>
              <a:ea typeface="DM Sans"/>
              <a:cs typeface="DM Sans"/>
              <a:sym typeface="DM Sans"/>
            </a:endParaRPr>
          </a:p>
        </p:txBody>
      </p:sp>
      <p:grpSp>
        <p:nvGrpSpPr>
          <p:cNvPr id="268" name="Google Shape;268;p47"/>
          <p:cNvGrpSpPr/>
          <p:nvPr/>
        </p:nvGrpSpPr>
        <p:grpSpPr>
          <a:xfrm>
            <a:off x="473351" y="619523"/>
            <a:ext cx="738900" cy="738900"/>
            <a:chOff x="473351" y="619523"/>
            <a:chExt cx="738900" cy="738900"/>
          </a:xfrm>
        </p:grpSpPr>
        <p:sp>
          <p:nvSpPr>
            <p:cNvPr id="269" name="Google Shape;269;p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0" name="Google Shape;270;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276" name="Google Shape;276;p48"/>
          <p:cNvGrpSpPr/>
          <p:nvPr/>
        </p:nvGrpSpPr>
        <p:grpSpPr>
          <a:xfrm>
            <a:off x="7928851" y="468323"/>
            <a:ext cx="738900" cy="738900"/>
            <a:chOff x="473351" y="619523"/>
            <a:chExt cx="738900" cy="738900"/>
          </a:xfrm>
        </p:grpSpPr>
        <p:sp>
          <p:nvSpPr>
            <p:cNvPr id="277" name="Google Shape;277;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9" name="Google Shape;279;p48"/>
          <p:cNvSpPr txBox="1"/>
          <p:nvPr/>
        </p:nvSpPr>
        <p:spPr>
          <a:xfrm>
            <a:off x="507900" y="1524000"/>
            <a:ext cx="79227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Luego accedemos al detalle de ese </a:t>
            </a:r>
            <a:r>
              <a:rPr b="1" i="0" lang="es" sz="1350" u="none" cap="none" strike="noStrike">
                <a:solidFill>
                  <a:schemeClr val="dk1"/>
                </a:solidFill>
                <a:latin typeface="DM Sans"/>
                <a:ea typeface="DM Sans"/>
                <a:cs typeface="DM Sans"/>
                <a:sym typeface="DM Sans"/>
              </a:rPr>
              <a:t>Curso</a:t>
            </a:r>
            <a:r>
              <a:rPr b="0" i="0" lang="es" sz="1350" u="none" cap="none" strike="noStrike">
                <a:solidFill>
                  <a:schemeClr val="dk1"/>
                </a:solidFill>
                <a:latin typeface="DM Sans"/>
                <a:ea typeface="DM Sans"/>
                <a:cs typeface="DM Sans"/>
                <a:sym typeface="DM Sans"/>
              </a:rPr>
              <a:t>, que ya sabemos cómo hacerlo, pero podemos simplificarlo con las </a:t>
            </a:r>
            <a:r>
              <a:rPr b="0" i="0" lang="es" sz="1350" u="none" cap="none" strike="noStrike">
                <a:solidFill>
                  <a:schemeClr val="dk1"/>
                </a:solidFill>
                <a:highlight>
                  <a:srgbClr val="EAFF6A"/>
                </a:highlight>
                <a:latin typeface="DM Sans"/>
                <a:ea typeface="DM Sans"/>
                <a:cs typeface="DM Sans"/>
                <a:sym typeface="DM Sans"/>
              </a:rPr>
              <a:t>DetailView.</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highlight>
                  <a:schemeClr val="lt1"/>
                </a:highlight>
                <a:latin typeface="DM Sans"/>
                <a:ea typeface="DM Sans"/>
                <a:cs typeface="DM Sans"/>
                <a:sym typeface="DM Sans"/>
              </a:rPr>
              <a:t>Necesitamos 👇</a:t>
            </a:r>
            <a:endParaRPr b="0" i="0" sz="1350" u="none" cap="none" strike="noStrike">
              <a:solidFill>
                <a:schemeClr val="dk1"/>
              </a:solidFill>
              <a:highlight>
                <a:schemeClr val="lt1"/>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1" i="0" lang="es" sz="1350" u="none" cap="none" strike="noStrike">
                <a:solidFill>
                  <a:schemeClr val="lt1"/>
                </a:solidFill>
                <a:highlight>
                  <a:srgbClr val="888888"/>
                </a:highlight>
                <a:latin typeface="DM Sans"/>
                <a:ea typeface="DM Sans"/>
                <a:cs typeface="DM Sans"/>
                <a:sym typeface="DM Sans"/>
              </a:rPr>
              <a:t>from django.views.generic.detail import DetailView</a:t>
            </a:r>
            <a:endParaRPr b="0" i="0" sz="1350" u="none" cap="none" strike="noStrike">
              <a:solidFill>
                <a:schemeClr val="dk1"/>
              </a:solidFill>
              <a:latin typeface="DM Sans"/>
              <a:ea typeface="DM Sans"/>
              <a:cs typeface="DM Sans"/>
              <a:sym typeface="DM Sans"/>
            </a:endParaRPr>
          </a:p>
        </p:txBody>
      </p:sp>
      <p:pic>
        <p:nvPicPr>
          <p:cNvPr id="280" name="Google Shape;280;p48"/>
          <p:cNvPicPr preferRelativeResize="0"/>
          <p:nvPr/>
        </p:nvPicPr>
        <p:blipFill>
          <a:blip r:embed="rId4">
            <a:alphaModFix/>
          </a:blip>
          <a:stretch>
            <a:fillRect/>
          </a:stretch>
        </p:blipFill>
        <p:spPr>
          <a:xfrm>
            <a:off x="2459475" y="3422400"/>
            <a:ext cx="4019550" cy="628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86" name="Google Shape;286;p49"/>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updateview</a:t>
            </a:r>
            <a:endParaRPr sz="2500">
              <a:solidFill>
                <a:srgbClr val="B7B7B7"/>
              </a:solidFill>
              <a:latin typeface="DM Sans"/>
              <a:ea typeface="DM Sans"/>
              <a:cs typeface="DM Sans"/>
              <a:sym typeface="DM Sans"/>
            </a:endParaRPr>
          </a:p>
        </p:txBody>
      </p:sp>
      <p:grpSp>
        <p:nvGrpSpPr>
          <p:cNvPr id="287" name="Google Shape;287;p49"/>
          <p:cNvGrpSpPr/>
          <p:nvPr/>
        </p:nvGrpSpPr>
        <p:grpSpPr>
          <a:xfrm>
            <a:off x="473351" y="619523"/>
            <a:ext cx="738900" cy="738900"/>
            <a:chOff x="473351" y="619523"/>
            <a:chExt cx="738900" cy="738900"/>
          </a:xfrm>
        </p:grpSpPr>
        <p:sp>
          <p:nvSpPr>
            <p:cNvPr id="288" name="Google Shape;288;p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295" name="Google Shape;295;p50"/>
          <p:cNvGrpSpPr/>
          <p:nvPr/>
        </p:nvGrpSpPr>
        <p:grpSpPr>
          <a:xfrm>
            <a:off x="7928851" y="468323"/>
            <a:ext cx="738900" cy="738900"/>
            <a:chOff x="473351" y="619523"/>
            <a:chExt cx="738900" cy="738900"/>
          </a:xfrm>
        </p:grpSpPr>
        <p:sp>
          <p:nvSpPr>
            <p:cNvPr id="296" name="Google Shape;296;p5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7" name="Google Shape;297;p5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98" name="Google Shape;298;p50"/>
          <p:cNvSpPr txBox="1"/>
          <p:nvPr/>
        </p:nvSpPr>
        <p:spPr>
          <a:xfrm>
            <a:off x="476250" y="1295400"/>
            <a:ext cx="7815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Podemos modificar con  </a:t>
            </a:r>
            <a:r>
              <a:rPr b="0" i="0" lang="es" sz="1350" u="none" cap="none" strike="noStrike">
                <a:solidFill>
                  <a:schemeClr val="dk1"/>
                </a:solidFill>
                <a:highlight>
                  <a:srgbClr val="EAFF6A"/>
                </a:highlight>
                <a:latin typeface="DM Sans"/>
                <a:ea typeface="DM Sans"/>
                <a:cs typeface="DM Sans"/>
                <a:sym typeface="DM Sans"/>
              </a:rPr>
              <a:t> UpdateView.</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Necesitamos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1" i="0" lang="es" sz="1350" u="none" cap="none" strike="noStrike">
                <a:solidFill>
                  <a:schemeClr val="lt1"/>
                </a:solidFill>
                <a:highlight>
                  <a:srgbClr val="888888"/>
                </a:highlight>
                <a:latin typeface="DM Sans"/>
                <a:ea typeface="DM Sans"/>
                <a:cs typeface="DM Sans"/>
                <a:sym typeface="DM Sans"/>
              </a:rPr>
              <a:t>from django.views.generic.edit import UpdateView</a:t>
            </a:r>
            <a:endParaRPr b="0" i="0" sz="1350" u="none" cap="none" strike="noStrike">
              <a:solidFill>
                <a:srgbClr val="000000"/>
              </a:solidFill>
              <a:latin typeface="DM Sans"/>
              <a:ea typeface="DM Sans"/>
              <a:cs typeface="DM Sans"/>
              <a:sym typeface="DM Sans"/>
            </a:endParaRPr>
          </a:p>
        </p:txBody>
      </p:sp>
      <p:pic>
        <p:nvPicPr>
          <p:cNvPr id="299" name="Google Shape;299;p50"/>
          <p:cNvPicPr preferRelativeResize="0"/>
          <p:nvPr/>
        </p:nvPicPr>
        <p:blipFill>
          <a:blip r:embed="rId4">
            <a:alphaModFix/>
          </a:blip>
          <a:stretch>
            <a:fillRect/>
          </a:stretch>
        </p:blipFill>
        <p:spPr>
          <a:xfrm>
            <a:off x="2678475" y="2904900"/>
            <a:ext cx="4067175" cy="1076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05" name="Google Shape;305;p51"/>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deleteview</a:t>
            </a:r>
            <a:endParaRPr sz="2500">
              <a:solidFill>
                <a:srgbClr val="B7B7B7"/>
              </a:solidFill>
              <a:latin typeface="DM Sans"/>
              <a:ea typeface="DM Sans"/>
              <a:cs typeface="DM Sans"/>
              <a:sym typeface="DM Sans"/>
            </a:endParaRPr>
          </a:p>
        </p:txBody>
      </p:sp>
      <p:grpSp>
        <p:nvGrpSpPr>
          <p:cNvPr id="306" name="Google Shape;306;p51"/>
          <p:cNvGrpSpPr/>
          <p:nvPr/>
        </p:nvGrpSpPr>
        <p:grpSpPr>
          <a:xfrm>
            <a:off x="473351" y="619523"/>
            <a:ext cx="738900" cy="738900"/>
            <a:chOff x="473351" y="619523"/>
            <a:chExt cx="738900" cy="738900"/>
          </a:xfrm>
        </p:grpSpPr>
        <p:sp>
          <p:nvSpPr>
            <p:cNvPr id="307" name="Google Shape;307;p5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 name="Google Shape;308;p5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314" name="Google Shape;314;p52"/>
          <p:cNvGrpSpPr/>
          <p:nvPr/>
        </p:nvGrpSpPr>
        <p:grpSpPr>
          <a:xfrm>
            <a:off x="7928851" y="468323"/>
            <a:ext cx="738900" cy="738900"/>
            <a:chOff x="473351" y="619523"/>
            <a:chExt cx="738900" cy="738900"/>
          </a:xfrm>
        </p:grpSpPr>
        <p:sp>
          <p:nvSpPr>
            <p:cNvPr id="315" name="Google Shape;315;p5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6" name="Google Shape;316;p5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17" name="Google Shape;317;p52"/>
          <p:cNvSpPr txBox="1"/>
          <p:nvPr/>
        </p:nvSpPr>
        <p:spPr>
          <a:xfrm>
            <a:off x="476250" y="1295400"/>
            <a:ext cx="7815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¿Saben que nos falta?, exacto, el </a:t>
            </a:r>
            <a:r>
              <a:rPr b="0" i="0" lang="es" sz="1350" u="none" cap="none" strike="noStrike">
                <a:solidFill>
                  <a:schemeClr val="dk1"/>
                </a:solidFill>
                <a:highlight>
                  <a:srgbClr val="EAFF6A"/>
                </a:highlight>
                <a:latin typeface="DM Sans"/>
                <a:ea typeface="DM Sans"/>
                <a:cs typeface="DM Sans"/>
                <a:sym typeface="DM Sans"/>
              </a:rPr>
              <a:t>DeleteView.</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Necesitamos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rPr b="1" i="0" lang="es" sz="1350" u="none" cap="none" strike="noStrike">
                <a:solidFill>
                  <a:schemeClr val="lt1"/>
                </a:solidFill>
                <a:highlight>
                  <a:srgbClr val="888888"/>
                </a:highlight>
                <a:latin typeface="DM Sans"/>
                <a:ea typeface="DM Sans"/>
                <a:cs typeface="DM Sans"/>
                <a:sym typeface="DM Sans"/>
              </a:rPr>
              <a:t>from django.views.generic.edit import DeleteView</a:t>
            </a:r>
            <a:endParaRPr b="0" i="0" sz="1350" u="none" cap="none" strike="noStrike">
              <a:solidFill>
                <a:schemeClr val="dk1"/>
              </a:solidFill>
              <a:latin typeface="DM Sans"/>
              <a:ea typeface="DM Sans"/>
              <a:cs typeface="DM Sans"/>
              <a:sym typeface="DM Sans"/>
            </a:endParaRPr>
          </a:p>
        </p:txBody>
      </p:sp>
      <p:pic>
        <p:nvPicPr>
          <p:cNvPr id="318" name="Google Shape;318;p52"/>
          <p:cNvPicPr preferRelativeResize="0"/>
          <p:nvPr/>
        </p:nvPicPr>
        <p:blipFill>
          <a:blip r:embed="rId4">
            <a:alphaModFix/>
          </a:blip>
          <a:stretch>
            <a:fillRect/>
          </a:stretch>
        </p:blipFill>
        <p:spPr>
          <a:xfrm>
            <a:off x="2594800" y="3034275"/>
            <a:ext cx="4067175" cy="866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Clases basadas en vistas</a:t>
            </a:r>
            <a:endParaRPr b="1" i="0" sz="4000" u="none" cap="none" strike="noStrike">
              <a:solidFill>
                <a:schemeClr val="dk1"/>
              </a:solidFill>
              <a:latin typeface="DM Sans"/>
              <a:ea typeface="DM Sans"/>
              <a:cs typeface="DM Sans"/>
              <a:sym typeface="DM Sans"/>
            </a:endParaRPr>
          </a:p>
        </p:txBody>
      </p:sp>
      <p:grpSp>
        <p:nvGrpSpPr>
          <p:cNvPr id="324" name="Google Shape;324;p53"/>
          <p:cNvGrpSpPr/>
          <p:nvPr/>
        </p:nvGrpSpPr>
        <p:grpSpPr>
          <a:xfrm>
            <a:off x="7928851" y="468323"/>
            <a:ext cx="738900" cy="738900"/>
            <a:chOff x="473351" y="619523"/>
            <a:chExt cx="738900" cy="738900"/>
          </a:xfrm>
        </p:grpSpPr>
        <p:sp>
          <p:nvSpPr>
            <p:cNvPr id="325" name="Google Shape;325;p5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6" name="Google Shape;326;p5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27" name="Google Shape;327;p53"/>
          <p:cNvPicPr preferRelativeResize="0"/>
          <p:nvPr/>
        </p:nvPicPr>
        <p:blipFill rotWithShape="1">
          <a:blip r:embed="rId4">
            <a:alphaModFix/>
          </a:blip>
          <a:srcRect b="0" l="0" r="0" t="0"/>
          <a:stretch/>
        </p:blipFill>
        <p:spPr>
          <a:xfrm>
            <a:off x="1762338" y="1264375"/>
            <a:ext cx="5619323" cy="718200"/>
          </a:xfrm>
          <a:prstGeom prst="rect">
            <a:avLst/>
          </a:prstGeom>
          <a:noFill/>
          <a:ln>
            <a:noFill/>
          </a:ln>
        </p:spPr>
      </p:pic>
      <p:sp>
        <p:nvSpPr>
          <p:cNvPr id="328" name="Google Shape;328;p53"/>
          <p:cNvSpPr txBox="1"/>
          <p:nvPr/>
        </p:nvSpPr>
        <p:spPr>
          <a:xfrm>
            <a:off x="3072000" y="2724838"/>
            <a:ext cx="3000000" cy="70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 sz="1350" u="none" cap="none" strike="noStrike">
                <a:solidFill>
                  <a:srgbClr val="000000"/>
                </a:solidFill>
                <a:highlight>
                  <a:srgbClr val="EAFF6A"/>
                </a:highlight>
                <a:latin typeface="DM Sans"/>
                <a:ea typeface="DM Sans"/>
                <a:cs typeface="DM Sans"/>
                <a:sym typeface="DM Sans"/>
              </a:rPr>
              <a:t>Resumiendo en </a:t>
            </a:r>
            <a:endParaRPr b="0" i="0" sz="1350" u="none" cap="none" strike="noStrike">
              <a:solidFill>
                <a:srgbClr val="000000"/>
              </a:solidFill>
              <a:highlight>
                <a:srgbClr val="EAFF6A"/>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1350"/>
              <a:buFont typeface="Arial"/>
              <a:buNone/>
            </a:pPr>
            <a:r>
              <a:rPr b="1" i="0" lang="es" sz="1350" u="none" cap="none" strike="noStrike">
                <a:solidFill>
                  <a:srgbClr val="FFFFFF"/>
                </a:solidFill>
                <a:highlight>
                  <a:srgbClr val="888888"/>
                </a:highlight>
                <a:latin typeface="DM Sans"/>
                <a:ea typeface="DM Sans"/>
                <a:cs typeface="DM Sans"/>
                <a:sym typeface="DM Sans"/>
              </a:rPr>
              <a:t>view.py</a:t>
            </a:r>
            <a:endParaRPr b="0" i="0" sz="1350" u="none" cap="none" strike="noStrike">
              <a:solidFill>
                <a:srgbClr val="000000"/>
              </a:solidFill>
              <a:latin typeface="DM Sans"/>
              <a:ea typeface="DM Sans"/>
              <a:cs typeface="DM Sans"/>
              <a:sym typeface="DM Sans"/>
            </a:endParaRPr>
          </a:p>
        </p:txBody>
      </p:sp>
      <p:pic>
        <p:nvPicPr>
          <p:cNvPr id="329" name="Google Shape;329;p53"/>
          <p:cNvPicPr preferRelativeResize="0"/>
          <p:nvPr/>
        </p:nvPicPr>
        <p:blipFill>
          <a:blip r:embed="rId5">
            <a:alphaModFix/>
          </a:blip>
          <a:stretch>
            <a:fillRect/>
          </a:stretch>
        </p:blipFill>
        <p:spPr>
          <a:xfrm>
            <a:off x="476250" y="2265700"/>
            <a:ext cx="3419475" cy="2475900"/>
          </a:xfrm>
          <a:prstGeom prst="rect">
            <a:avLst/>
          </a:prstGeom>
          <a:noFill/>
          <a:ln>
            <a:noFill/>
          </a:ln>
        </p:spPr>
      </p:pic>
      <p:pic>
        <p:nvPicPr>
          <p:cNvPr id="330" name="Google Shape;330;p53"/>
          <p:cNvPicPr preferRelativeResize="0"/>
          <p:nvPr/>
        </p:nvPicPr>
        <p:blipFill>
          <a:blip r:embed="rId6">
            <a:alphaModFix/>
          </a:blip>
          <a:stretch>
            <a:fillRect/>
          </a:stretch>
        </p:blipFill>
        <p:spPr>
          <a:xfrm>
            <a:off x="5598198" y="2632273"/>
            <a:ext cx="3286574" cy="1742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36" name="Google Shape;336;p54"/>
          <p:cNvSpPr txBox="1"/>
          <p:nvPr/>
        </p:nvSpPr>
        <p:spPr>
          <a:xfrm>
            <a:off x="285175" y="228705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URLs</a:t>
            </a:r>
            <a:endParaRPr sz="2500">
              <a:solidFill>
                <a:srgbClr val="B7B7B7"/>
              </a:solidFill>
              <a:latin typeface="DM Sans"/>
              <a:ea typeface="DM Sans"/>
              <a:cs typeface="DM Sans"/>
              <a:sym typeface="DM Sans"/>
            </a:endParaRPr>
          </a:p>
        </p:txBody>
      </p:sp>
      <p:grpSp>
        <p:nvGrpSpPr>
          <p:cNvPr id="337" name="Google Shape;337;p54"/>
          <p:cNvGrpSpPr/>
          <p:nvPr/>
        </p:nvGrpSpPr>
        <p:grpSpPr>
          <a:xfrm>
            <a:off x="473351" y="619523"/>
            <a:ext cx="738900" cy="738900"/>
            <a:chOff x="473351" y="619523"/>
            <a:chExt cx="738900" cy="738900"/>
          </a:xfrm>
        </p:grpSpPr>
        <p:sp>
          <p:nvSpPr>
            <p:cNvPr id="338" name="Google Shape;338;p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urls - template</a:t>
            </a:r>
            <a:endParaRPr b="1" i="0" sz="4000" u="none" cap="none" strike="noStrike">
              <a:solidFill>
                <a:schemeClr val="dk1"/>
              </a:solidFill>
              <a:latin typeface="DM Sans"/>
              <a:ea typeface="DM Sans"/>
              <a:cs typeface="DM Sans"/>
              <a:sym typeface="DM Sans"/>
            </a:endParaRPr>
          </a:p>
        </p:txBody>
      </p:sp>
      <p:grpSp>
        <p:nvGrpSpPr>
          <p:cNvPr id="345" name="Google Shape;345;p55"/>
          <p:cNvGrpSpPr/>
          <p:nvPr/>
        </p:nvGrpSpPr>
        <p:grpSpPr>
          <a:xfrm>
            <a:off x="7928851" y="468323"/>
            <a:ext cx="738900" cy="738900"/>
            <a:chOff x="473351" y="619523"/>
            <a:chExt cx="738900" cy="738900"/>
          </a:xfrm>
        </p:grpSpPr>
        <p:sp>
          <p:nvSpPr>
            <p:cNvPr id="346" name="Google Shape;346;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7" name="Google Shape;347;p5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48" name="Google Shape;348;p55"/>
          <p:cNvPicPr preferRelativeResize="0"/>
          <p:nvPr/>
        </p:nvPicPr>
        <p:blipFill>
          <a:blip r:embed="rId4">
            <a:alphaModFix/>
          </a:blip>
          <a:stretch>
            <a:fillRect/>
          </a:stretch>
        </p:blipFill>
        <p:spPr>
          <a:xfrm>
            <a:off x="1500188" y="1624950"/>
            <a:ext cx="6143625" cy="1171575"/>
          </a:xfrm>
          <a:prstGeom prst="rect">
            <a:avLst/>
          </a:prstGeom>
          <a:noFill/>
          <a:ln>
            <a:noFill/>
          </a:ln>
        </p:spPr>
      </p:pic>
      <p:pic>
        <p:nvPicPr>
          <p:cNvPr id="349" name="Google Shape;349;p55"/>
          <p:cNvPicPr preferRelativeResize="0"/>
          <p:nvPr/>
        </p:nvPicPr>
        <p:blipFill>
          <a:blip r:embed="rId5">
            <a:alphaModFix/>
          </a:blip>
          <a:stretch>
            <a:fillRect/>
          </a:stretch>
        </p:blipFill>
        <p:spPr>
          <a:xfrm>
            <a:off x="1339350" y="3063050"/>
            <a:ext cx="2143125" cy="1276350"/>
          </a:xfrm>
          <a:prstGeom prst="rect">
            <a:avLst/>
          </a:prstGeom>
          <a:noFill/>
          <a:ln>
            <a:noFill/>
          </a:ln>
        </p:spPr>
      </p:pic>
      <p:pic>
        <p:nvPicPr>
          <p:cNvPr id="350" name="Google Shape;350;p55"/>
          <p:cNvPicPr preferRelativeResize="0"/>
          <p:nvPr/>
        </p:nvPicPr>
        <p:blipFill>
          <a:blip r:embed="rId6">
            <a:alphaModFix/>
          </a:blip>
          <a:stretch>
            <a:fillRect/>
          </a:stretch>
        </p:blipFill>
        <p:spPr>
          <a:xfrm>
            <a:off x="3710975" y="2895600"/>
            <a:ext cx="4610100" cy="1695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91" name="Google Shape;91;p29"/>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92" name="Google Shape;92;p29"/>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Implementar</a:t>
            </a:r>
            <a:r>
              <a:rPr b="0" i="0" lang="es" sz="1350" u="none" cap="none" strike="noStrike">
                <a:solidFill>
                  <a:schemeClr val="lt1"/>
                </a:solidFill>
                <a:latin typeface="DM Sans"/>
                <a:ea typeface="DM Sans"/>
                <a:cs typeface="DM Sans"/>
                <a:sym typeface="DM Sans"/>
              </a:rPr>
              <a:t> CRUD. </a:t>
            </a:r>
            <a:endParaRPr b="0" i="0" sz="1350" u="none" cap="none" strike="noStrike">
              <a:solidFill>
                <a:schemeClr val="lt1"/>
              </a:solidFill>
              <a:latin typeface="DM Sans"/>
              <a:ea typeface="DM Sans"/>
              <a:cs typeface="DM Sans"/>
              <a:sym typeface="DM Sans"/>
            </a:endParaRPr>
          </a:p>
        </p:txBody>
      </p:sp>
      <p:pic>
        <p:nvPicPr>
          <p:cNvPr id="93" name="Google Shape;93;p29"/>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94" name="Google Shape;94;p29"/>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Ejecutar</a:t>
            </a:r>
            <a:r>
              <a:rPr b="0" i="0" lang="es" sz="1350" u="none" cap="none" strike="noStrike">
                <a:solidFill>
                  <a:schemeClr val="lt1"/>
                </a:solidFill>
                <a:latin typeface="DM Sans"/>
                <a:ea typeface="DM Sans"/>
                <a:cs typeface="DM Sans"/>
                <a:sym typeface="DM Sans"/>
              </a:rPr>
              <a:t> CRUD con CBV.</a:t>
            </a:r>
            <a:endParaRPr b="0" i="0" sz="1350" u="none" cap="none" strike="noStrike">
              <a:solidFill>
                <a:schemeClr val="lt1"/>
              </a:solidFill>
              <a:latin typeface="DM Sans"/>
              <a:ea typeface="DM Sans"/>
              <a:cs typeface="DM Sans"/>
              <a:sym typeface="DM Sans"/>
            </a:endParaRPr>
          </a:p>
        </p:txBody>
      </p:sp>
      <p:cxnSp>
        <p:nvCxnSpPr>
          <p:cNvPr id="95" name="Google Shape;95;p29"/>
          <p:cNvCxnSpPr>
            <a:stCxn id="91" idx="2"/>
            <a:endCxn id="93"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56" name="Google Shape;356;p56"/>
          <p:cNvSpPr txBox="1"/>
          <p:nvPr/>
        </p:nvSpPr>
        <p:spPr>
          <a:xfrm>
            <a:off x="473350" y="228705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Clases basadas en vistas </a:t>
            </a:r>
            <a:r>
              <a:rPr lang="es" sz="2500">
                <a:solidFill>
                  <a:srgbClr val="B7B7B7"/>
                </a:solidFill>
                <a:latin typeface="DM Sans"/>
                <a:ea typeface="DM Sans"/>
                <a:cs typeface="DM Sans"/>
                <a:sym typeface="DM Sans"/>
              </a:rPr>
              <a:t>Plantillas</a:t>
            </a:r>
            <a:endParaRPr sz="2500">
              <a:solidFill>
                <a:srgbClr val="B7B7B7"/>
              </a:solidFill>
              <a:latin typeface="DM Sans"/>
              <a:ea typeface="DM Sans"/>
              <a:cs typeface="DM Sans"/>
              <a:sym typeface="DM Sans"/>
            </a:endParaRPr>
          </a:p>
        </p:txBody>
      </p:sp>
      <p:grpSp>
        <p:nvGrpSpPr>
          <p:cNvPr id="357" name="Google Shape;357;p56"/>
          <p:cNvGrpSpPr/>
          <p:nvPr/>
        </p:nvGrpSpPr>
        <p:grpSpPr>
          <a:xfrm>
            <a:off x="473351" y="619523"/>
            <a:ext cx="738900" cy="738900"/>
            <a:chOff x="473351" y="619523"/>
            <a:chExt cx="738900" cy="738900"/>
          </a:xfrm>
        </p:grpSpPr>
        <p:sp>
          <p:nvSpPr>
            <p:cNvPr id="358" name="Google Shape;358;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 name="Google Shape;359;p5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Delete</a:t>
            </a:r>
            <a:endParaRPr b="1" i="0" sz="4000" u="none" cap="none" strike="noStrike">
              <a:solidFill>
                <a:schemeClr val="dk1"/>
              </a:solidFill>
              <a:latin typeface="DM Sans"/>
              <a:ea typeface="DM Sans"/>
              <a:cs typeface="DM Sans"/>
              <a:sym typeface="DM Sans"/>
            </a:endParaRPr>
          </a:p>
        </p:txBody>
      </p:sp>
      <p:grpSp>
        <p:nvGrpSpPr>
          <p:cNvPr id="365" name="Google Shape;365;p57"/>
          <p:cNvGrpSpPr/>
          <p:nvPr/>
        </p:nvGrpSpPr>
        <p:grpSpPr>
          <a:xfrm>
            <a:off x="7928851" y="468323"/>
            <a:ext cx="738900" cy="738900"/>
            <a:chOff x="473351" y="619523"/>
            <a:chExt cx="738900" cy="738900"/>
          </a:xfrm>
        </p:grpSpPr>
        <p:sp>
          <p:nvSpPr>
            <p:cNvPr id="366" name="Google Shape;366;p5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p5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68" name="Google Shape;368;p57"/>
          <p:cNvPicPr preferRelativeResize="0"/>
          <p:nvPr/>
        </p:nvPicPr>
        <p:blipFill>
          <a:blip r:embed="rId4">
            <a:alphaModFix/>
          </a:blip>
          <a:stretch>
            <a:fillRect/>
          </a:stretch>
        </p:blipFill>
        <p:spPr>
          <a:xfrm>
            <a:off x="1293700" y="1815175"/>
            <a:ext cx="6381750" cy="2667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Detalle</a:t>
            </a:r>
            <a:endParaRPr b="1" i="0" sz="4000" u="none" cap="none" strike="noStrike">
              <a:solidFill>
                <a:schemeClr val="dk1"/>
              </a:solidFill>
              <a:latin typeface="DM Sans"/>
              <a:ea typeface="DM Sans"/>
              <a:cs typeface="DM Sans"/>
              <a:sym typeface="DM Sans"/>
            </a:endParaRPr>
          </a:p>
        </p:txBody>
      </p:sp>
      <p:grpSp>
        <p:nvGrpSpPr>
          <p:cNvPr id="374" name="Google Shape;374;p58"/>
          <p:cNvGrpSpPr/>
          <p:nvPr/>
        </p:nvGrpSpPr>
        <p:grpSpPr>
          <a:xfrm>
            <a:off x="7928851" y="468323"/>
            <a:ext cx="738900" cy="738900"/>
            <a:chOff x="473351" y="619523"/>
            <a:chExt cx="738900" cy="738900"/>
          </a:xfrm>
        </p:grpSpPr>
        <p:sp>
          <p:nvSpPr>
            <p:cNvPr id="375" name="Google Shape;375;p5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p5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77" name="Google Shape;377;p58"/>
          <p:cNvPicPr preferRelativeResize="0"/>
          <p:nvPr/>
        </p:nvPicPr>
        <p:blipFill>
          <a:blip r:embed="rId4">
            <a:alphaModFix/>
          </a:blip>
          <a:stretch>
            <a:fillRect/>
          </a:stretch>
        </p:blipFill>
        <p:spPr>
          <a:xfrm>
            <a:off x="1795875" y="1777125"/>
            <a:ext cx="3829050" cy="2505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a:t>
            </a:r>
            <a:r>
              <a:rPr b="1" lang="es" sz="4000">
                <a:solidFill>
                  <a:schemeClr val="dk1"/>
                </a:solidFill>
                <a:latin typeface="DM Sans"/>
                <a:ea typeface="DM Sans"/>
                <a:cs typeface="DM Sans"/>
                <a:sym typeface="DM Sans"/>
              </a:rPr>
              <a:t>Crear</a:t>
            </a:r>
            <a:endParaRPr b="1" i="0" sz="4000" u="none" cap="none" strike="noStrike">
              <a:solidFill>
                <a:schemeClr val="dk1"/>
              </a:solidFill>
              <a:latin typeface="DM Sans"/>
              <a:ea typeface="DM Sans"/>
              <a:cs typeface="DM Sans"/>
              <a:sym typeface="DM Sans"/>
            </a:endParaRPr>
          </a:p>
        </p:txBody>
      </p:sp>
      <p:grpSp>
        <p:nvGrpSpPr>
          <p:cNvPr id="383" name="Google Shape;383;p59"/>
          <p:cNvGrpSpPr/>
          <p:nvPr/>
        </p:nvGrpSpPr>
        <p:grpSpPr>
          <a:xfrm>
            <a:off x="7928851" y="468323"/>
            <a:ext cx="738900" cy="738900"/>
            <a:chOff x="473351" y="619523"/>
            <a:chExt cx="738900" cy="738900"/>
          </a:xfrm>
        </p:grpSpPr>
        <p:sp>
          <p:nvSpPr>
            <p:cNvPr id="384" name="Google Shape;384;p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5" name="Google Shape;385;p5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86" name="Google Shape;386;p59"/>
          <p:cNvPicPr preferRelativeResize="0"/>
          <p:nvPr/>
        </p:nvPicPr>
        <p:blipFill>
          <a:blip r:embed="rId4">
            <a:alphaModFix/>
          </a:blip>
          <a:stretch>
            <a:fillRect/>
          </a:stretch>
        </p:blipFill>
        <p:spPr>
          <a:xfrm>
            <a:off x="2666100" y="1504725"/>
            <a:ext cx="2990850" cy="2428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a:t>
            </a:r>
            <a:r>
              <a:rPr b="1" lang="es" sz="4000">
                <a:solidFill>
                  <a:schemeClr val="dk1"/>
                </a:solidFill>
                <a:latin typeface="DM Sans"/>
                <a:ea typeface="DM Sans"/>
                <a:cs typeface="DM Sans"/>
                <a:sym typeface="DM Sans"/>
              </a:rPr>
              <a:t>Editar</a:t>
            </a:r>
            <a:endParaRPr b="1" i="0" sz="4000" u="none" cap="none" strike="noStrike">
              <a:solidFill>
                <a:schemeClr val="dk1"/>
              </a:solidFill>
              <a:latin typeface="DM Sans"/>
              <a:ea typeface="DM Sans"/>
              <a:cs typeface="DM Sans"/>
              <a:sym typeface="DM Sans"/>
            </a:endParaRPr>
          </a:p>
        </p:txBody>
      </p:sp>
      <p:grpSp>
        <p:nvGrpSpPr>
          <p:cNvPr id="392" name="Google Shape;392;p60"/>
          <p:cNvGrpSpPr/>
          <p:nvPr/>
        </p:nvGrpSpPr>
        <p:grpSpPr>
          <a:xfrm>
            <a:off x="7928851" y="468323"/>
            <a:ext cx="738900" cy="738900"/>
            <a:chOff x="473351" y="619523"/>
            <a:chExt cx="738900" cy="738900"/>
          </a:xfrm>
        </p:grpSpPr>
        <p:sp>
          <p:nvSpPr>
            <p:cNvPr id="393" name="Google Shape;393;p6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4" name="Google Shape;394;p6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95" name="Google Shape;395;p60"/>
          <p:cNvPicPr preferRelativeResize="0"/>
          <p:nvPr/>
        </p:nvPicPr>
        <p:blipFill>
          <a:blip r:embed="rId4">
            <a:alphaModFix/>
          </a:blip>
          <a:stretch>
            <a:fillRect/>
          </a:stretch>
        </p:blipFill>
        <p:spPr>
          <a:xfrm>
            <a:off x="2830675" y="1731475"/>
            <a:ext cx="3105150" cy="2447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1"/>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CBV - Lista</a:t>
            </a:r>
            <a:endParaRPr b="1" i="0" sz="4000" u="none" cap="none" strike="noStrike">
              <a:solidFill>
                <a:schemeClr val="dk1"/>
              </a:solidFill>
              <a:latin typeface="DM Sans"/>
              <a:ea typeface="DM Sans"/>
              <a:cs typeface="DM Sans"/>
              <a:sym typeface="DM Sans"/>
            </a:endParaRPr>
          </a:p>
        </p:txBody>
      </p:sp>
      <p:grpSp>
        <p:nvGrpSpPr>
          <p:cNvPr id="401" name="Google Shape;401;p61"/>
          <p:cNvGrpSpPr/>
          <p:nvPr/>
        </p:nvGrpSpPr>
        <p:grpSpPr>
          <a:xfrm>
            <a:off x="7928851" y="468323"/>
            <a:ext cx="738900" cy="738900"/>
            <a:chOff x="473351" y="619523"/>
            <a:chExt cx="738900" cy="738900"/>
          </a:xfrm>
        </p:grpSpPr>
        <p:sp>
          <p:nvSpPr>
            <p:cNvPr id="402" name="Google Shape;402;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3" name="Google Shape;403;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404" name="Google Shape;404;p61"/>
          <p:cNvPicPr preferRelativeResize="0"/>
          <p:nvPr/>
        </p:nvPicPr>
        <p:blipFill>
          <a:blip r:embed="rId4">
            <a:alphaModFix/>
          </a:blip>
          <a:stretch>
            <a:fillRect/>
          </a:stretch>
        </p:blipFill>
        <p:spPr>
          <a:xfrm>
            <a:off x="2237200" y="1419525"/>
            <a:ext cx="4069486" cy="34802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10" name="Google Shape;410;p6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63"/>
          <p:cNvGrpSpPr/>
          <p:nvPr/>
        </p:nvGrpSpPr>
        <p:grpSpPr>
          <a:xfrm>
            <a:off x="4202556" y="994173"/>
            <a:ext cx="738900" cy="738900"/>
            <a:chOff x="974706" y="2467173"/>
            <a:chExt cx="738900" cy="738900"/>
          </a:xfrm>
        </p:grpSpPr>
        <p:sp>
          <p:nvSpPr>
            <p:cNvPr id="416" name="Google Shape;416;p6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7" name="Google Shape;417;p6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18" name="Google Shape;418;p6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Realizar CRUD</a:t>
            </a:r>
            <a:endParaRPr b="1" i="0" sz="4000" u="none" cap="none" strike="noStrike">
              <a:solidFill>
                <a:schemeClr val="dk1"/>
              </a:solidFill>
              <a:highlight>
                <a:srgbClr val="EAFF6A"/>
              </a:highlight>
              <a:latin typeface="DM Sans"/>
              <a:ea typeface="DM Sans"/>
              <a:cs typeface="DM Sans"/>
              <a:sym typeface="DM Sans"/>
            </a:endParaRPr>
          </a:p>
        </p:txBody>
      </p:sp>
      <p:sp>
        <p:nvSpPr>
          <p:cNvPr id="419" name="Google Shape;419;p6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420" name="Google Shape;420;p6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Realizar CRUD en alguna de tus clases del trabajo que tienes en mente.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pSp>
        <p:nvGrpSpPr>
          <p:cNvPr id="425" name="Google Shape;425;p64"/>
          <p:cNvGrpSpPr/>
          <p:nvPr/>
        </p:nvGrpSpPr>
        <p:grpSpPr>
          <a:xfrm>
            <a:off x="457347" y="468297"/>
            <a:ext cx="431074" cy="431074"/>
            <a:chOff x="974706" y="2467173"/>
            <a:chExt cx="738900" cy="738900"/>
          </a:xfrm>
        </p:grpSpPr>
        <p:sp>
          <p:nvSpPr>
            <p:cNvPr id="426" name="Google Shape;426;p6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p6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28" name="Google Shape;428;p6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Realizar CRUD</a:t>
            </a:r>
            <a:endParaRPr b="1" i="0" sz="4000" u="none" cap="none" strike="noStrike">
              <a:solidFill>
                <a:schemeClr val="dk1"/>
              </a:solidFill>
              <a:latin typeface="DM Sans"/>
              <a:ea typeface="DM Sans"/>
              <a:cs typeface="DM Sans"/>
              <a:sym typeface="DM Sans"/>
            </a:endParaRPr>
          </a:p>
        </p:txBody>
      </p:sp>
      <p:pic>
        <p:nvPicPr>
          <p:cNvPr id="429" name="Google Shape;429;p6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30" name="Google Shape;430;p64"/>
          <p:cNvSpPr txBox="1"/>
          <p:nvPr/>
        </p:nvSpPr>
        <p:spPr>
          <a:xfrm>
            <a:off x="739100" y="2079075"/>
            <a:ext cx="6502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Pensando en una de las clases que tendrás que usar en la entrega Final, por ejemplo Blog, ha</a:t>
            </a:r>
            <a:r>
              <a:rPr lang="es" sz="1350">
                <a:latin typeface="DM Sans"/>
                <a:ea typeface="DM Sans"/>
                <a:cs typeface="DM Sans"/>
                <a:sym typeface="DM Sans"/>
              </a:rPr>
              <a:t>z</a:t>
            </a:r>
            <a:r>
              <a:rPr b="0" i="0" lang="es" sz="1350" u="none" cap="none" strike="noStrike">
                <a:solidFill>
                  <a:srgbClr val="000000"/>
                </a:solidFill>
                <a:latin typeface="DM Sans"/>
                <a:ea typeface="DM Sans"/>
                <a:cs typeface="DM Sans"/>
                <a:sym typeface="DM Sans"/>
              </a:rPr>
              <a:t> CRUD sobre ella, realizando CBV.</a:t>
            </a:r>
            <a:endParaRPr b="0" i="0" sz="1350" u="none" cap="none" strike="noStrike">
              <a:solidFill>
                <a:srgbClr val="000000"/>
              </a:solidFill>
              <a:latin typeface="DM Sans"/>
              <a:ea typeface="DM Sans"/>
              <a:cs typeface="DM Sans"/>
              <a:sym typeface="DM Sans"/>
            </a:endParaRPr>
          </a:p>
        </p:txBody>
      </p:sp>
      <p:sp>
        <p:nvSpPr>
          <p:cNvPr id="431" name="Google Shape;431;p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5"/>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Mixin y Decoradores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01" name="Google Shape;101;p30"/>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02" name="Google Shape;102;p30"/>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Generar</a:t>
            </a:r>
            <a:r>
              <a:rPr b="0" i="0" lang="es" sz="1350" u="none" cap="none" strike="noStrike">
                <a:solidFill>
                  <a:schemeClr val="lt1"/>
                </a:solidFill>
                <a:latin typeface="DM Sans"/>
                <a:ea typeface="DM Sans"/>
                <a:cs typeface="DM Sans"/>
                <a:sym typeface="DM Sans"/>
              </a:rPr>
              <a:t> un Login sin el panel de administración. </a:t>
            </a:r>
            <a:endParaRPr b="0" i="0" sz="1350" u="none" cap="none" strike="noStrike">
              <a:solidFill>
                <a:schemeClr val="lt1"/>
              </a:solidFill>
              <a:latin typeface="DM Sans"/>
              <a:ea typeface="DM Sans"/>
              <a:cs typeface="DM Sans"/>
              <a:sym typeface="DM Sans"/>
            </a:endParaRPr>
          </a:p>
        </p:txBody>
      </p:sp>
      <p:pic>
        <p:nvPicPr>
          <p:cNvPr id="103" name="Google Shape;103;p30"/>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104" name="Google Shape;104;p30"/>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Realizar</a:t>
            </a:r>
            <a:r>
              <a:rPr b="0" i="0" lang="es" sz="1350" u="none" cap="none" strike="noStrike">
                <a:solidFill>
                  <a:schemeClr val="lt1"/>
                </a:solidFill>
                <a:latin typeface="DM Sans"/>
                <a:ea typeface="DM Sans"/>
                <a:cs typeface="DM Sans"/>
                <a:sym typeface="DM Sans"/>
              </a:rPr>
              <a:t> el registro en nuestra web. </a:t>
            </a:r>
            <a:endParaRPr b="0" i="0" sz="1350" u="none" cap="none" strike="noStrike">
              <a:solidFill>
                <a:schemeClr val="lt1"/>
              </a:solidFill>
              <a:latin typeface="DM Sans"/>
              <a:ea typeface="DM Sans"/>
              <a:cs typeface="DM Sans"/>
              <a:sym typeface="DM Sans"/>
            </a:endParaRPr>
          </a:p>
        </p:txBody>
      </p:sp>
      <p:pic>
        <p:nvPicPr>
          <p:cNvPr id="105" name="Google Shape;105;p30"/>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06" name="Google Shape;106;p30"/>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Inducir </a:t>
            </a:r>
            <a:r>
              <a:rPr b="0" i="0" lang="es" sz="1350" u="none" cap="none" strike="noStrike">
                <a:solidFill>
                  <a:schemeClr val="lt1"/>
                </a:solidFill>
                <a:latin typeface="DM Sans"/>
                <a:ea typeface="DM Sans"/>
                <a:cs typeface="DM Sans"/>
                <a:sym typeface="DM Sans"/>
              </a:rPr>
              <a:t> a nuestro público a loguearse para ver nuestra web.</a:t>
            </a:r>
            <a:endParaRPr b="0" i="0" sz="1350" u="none" cap="none" strike="noStrike">
              <a:solidFill>
                <a:schemeClr val="lt1"/>
              </a:solidFill>
              <a:latin typeface="DM Sans"/>
              <a:ea typeface="DM Sans"/>
              <a:cs typeface="DM Sans"/>
              <a:sym typeface="DM Sans"/>
            </a:endParaRPr>
          </a:p>
        </p:txBody>
      </p:sp>
      <p:cxnSp>
        <p:nvCxnSpPr>
          <p:cNvPr id="107" name="Google Shape;107;p30"/>
          <p:cNvCxnSpPr>
            <a:stCxn id="101" idx="2"/>
            <a:endCxn id="103" idx="0"/>
          </p:cNvCxnSpPr>
          <p:nvPr/>
        </p:nvCxnSpPr>
        <p:spPr>
          <a:xfrm flipH="1" rot="-5400000">
            <a:off x="2052975"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08" name="Google Shape;108;p30"/>
          <p:cNvCxnSpPr>
            <a:stCxn id="103" idx="2"/>
            <a:endCxn id="105" idx="0"/>
          </p:cNvCxnSpPr>
          <p:nvPr/>
        </p:nvCxnSpPr>
        <p:spPr>
          <a:xfrm flipH="1" rot="-5400000">
            <a:off x="1953825"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Ejemplos de decoradores y mixin</a:t>
            </a:r>
            <a:endParaRPr b="1" i="0" sz="4000" u="none" cap="none" strike="noStrike">
              <a:solidFill>
                <a:srgbClr val="EAFF6A"/>
              </a:solidFill>
              <a:latin typeface="DM Sans"/>
              <a:ea typeface="DM Sans"/>
              <a:cs typeface="DM Sans"/>
              <a:sym typeface="DM Sans"/>
            </a:endParaRPr>
          </a:p>
        </p:txBody>
      </p:sp>
      <p:sp>
        <p:nvSpPr>
          <p:cNvPr id="442" name="Google Shape;442;p66"/>
          <p:cNvSpPr txBox="1"/>
          <p:nvPr/>
        </p:nvSpPr>
        <p:spPr>
          <a:xfrm>
            <a:off x="476250" y="2374250"/>
            <a:ext cx="7169400" cy="150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2600" u="sng" cap="none" strike="noStrike">
                <a:solidFill>
                  <a:schemeClr val="hlink"/>
                </a:solidFill>
                <a:latin typeface="DM Sans"/>
                <a:ea typeface="DM Sans"/>
                <a:cs typeface="DM Sans"/>
                <a:sym typeface="DM Sans"/>
                <a:hlinkClick r:id="rId3"/>
              </a:rPr>
              <a:t>Aquí</a:t>
            </a:r>
            <a:r>
              <a:rPr b="0" i="0" lang="es" sz="2600" u="none" cap="none" strike="noStrike">
                <a:solidFill>
                  <a:schemeClr val="lt1"/>
                </a:solidFill>
                <a:latin typeface="DM Sans"/>
                <a:ea typeface="DM Sans"/>
                <a:cs typeface="DM Sans"/>
                <a:sym typeface="DM Sans"/>
              </a:rPr>
              <a:t> podrán encontrar más ejemplos de todo lo que se puede hacer con mixin y decorados. </a:t>
            </a:r>
            <a:endParaRPr b="1" i="0" sz="2600" u="none" cap="none" strike="noStrike">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grpSp>
        <p:nvGrpSpPr>
          <p:cNvPr id="447" name="Google Shape;447;p67"/>
          <p:cNvGrpSpPr/>
          <p:nvPr/>
        </p:nvGrpSpPr>
        <p:grpSpPr>
          <a:xfrm>
            <a:off x="4202556" y="994173"/>
            <a:ext cx="738900" cy="738900"/>
            <a:chOff x="974706" y="2467173"/>
            <a:chExt cx="738900" cy="738900"/>
          </a:xfrm>
        </p:grpSpPr>
        <p:sp>
          <p:nvSpPr>
            <p:cNvPr id="448" name="Google Shape;448;p6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9" name="Google Shape;449;p6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50" name="Google Shape;450;p6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login</a:t>
            </a:r>
            <a:endParaRPr b="1" i="0" sz="4000" u="none" cap="none" strike="noStrike">
              <a:solidFill>
                <a:schemeClr val="dk1"/>
              </a:solidFill>
              <a:highlight>
                <a:srgbClr val="EAFF6A"/>
              </a:highlight>
              <a:latin typeface="DM Sans"/>
              <a:ea typeface="DM Sans"/>
              <a:cs typeface="DM Sans"/>
              <a:sym typeface="DM Sans"/>
            </a:endParaRPr>
          </a:p>
        </p:txBody>
      </p:sp>
      <p:sp>
        <p:nvSpPr>
          <p:cNvPr id="451" name="Google Shape;451;p67"/>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452" name="Google Shape;452;p67"/>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Pensando en la entrega </a:t>
            </a:r>
            <a:r>
              <a:rPr lang="es" sz="2000">
                <a:solidFill>
                  <a:srgbClr val="999999"/>
                </a:solidFill>
                <a:latin typeface="DM Sans"/>
                <a:ea typeface="DM Sans"/>
                <a:cs typeface="DM Sans"/>
                <a:sym typeface="DM Sans"/>
              </a:rPr>
              <a:t>final,</a:t>
            </a:r>
            <a:r>
              <a:rPr b="0" i="0" lang="es" sz="2000" u="none" cap="none" strike="noStrike">
                <a:solidFill>
                  <a:srgbClr val="999999"/>
                </a:solidFill>
                <a:latin typeface="DM Sans"/>
                <a:ea typeface="DM Sans"/>
                <a:cs typeface="DM Sans"/>
                <a:sym typeface="DM Sans"/>
              </a:rPr>
              <a:t> </a:t>
            </a:r>
            <a:r>
              <a:rPr lang="es" sz="2000">
                <a:solidFill>
                  <a:srgbClr val="999999"/>
                </a:solidFill>
                <a:latin typeface="DM Sans"/>
                <a:ea typeface="DM Sans"/>
                <a:cs typeface="DM Sans"/>
                <a:sym typeface="DM Sans"/>
              </a:rPr>
              <a:t>agrégale</a:t>
            </a:r>
            <a:r>
              <a:rPr b="0" i="0" lang="es" sz="2000" u="none" cap="none" strike="noStrike">
                <a:solidFill>
                  <a:srgbClr val="999999"/>
                </a:solidFill>
                <a:latin typeface="DM Sans"/>
                <a:ea typeface="DM Sans"/>
                <a:cs typeface="DM Sans"/>
                <a:sym typeface="DM Sans"/>
              </a:rPr>
              <a:t> Login al proyecto donde la clase pasada hiciste CRUD.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68"/>
          <p:cNvGrpSpPr/>
          <p:nvPr/>
        </p:nvGrpSpPr>
        <p:grpSpPr>
          <a:xfrm>
            <a:off x="457347" y="468299"/>
            <a:ext cx="431074" cy="431074"/>
            <a:chOff x="974706" y="2467173"/>
            <a:chExt cx="738900" cy="738900"/>
          </a:xfrm>
        </p:grpSpPr>
        <p:sp>
          <p:nvSpPr>
            <p:cNvPr id="458" name="Google Shape;458;p6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6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460" name="Google Shape;460;p68"/>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login</a:t>
            </a:r>
            <a:endParaRPr b="1" i="0" sz="4000" u="none" cap="none" strike="noStrike">
              <a:solidFill>
                <a:schemeClr val="dk1"/>
              </a:solidFill>
              <a:latin typeface="DM Sans"/>
              <a:ea typeface="DM Sans"/>
              <a:cs typeface="DM Sans"/>
              <a:sym typeface="DM Sans"/>
            </a:endParaRPr>
          </a:p>
        </p:txBody>
      </p:sp>
      <p:pic>
        <p:nvPicPr>
          <p:cNvPr id="461" name="Google Shape;461;p6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62" name="Google Shape;462;p68"/>
          <p:cNvSpPr txBox="1"/>
          <p:nvPr/>
        </p:nvSpPr>
        <p:spPr>
          <a:xfrm>
            <a:off x="713825" y="2167550"/>
            <a:ext cx="7184700" cy="8082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350"/>
              <a:buFont typeface="Arial"/>
              <a:buNone/>
            </a:pPr>
            <a:r>
              <a:rPr lang="es" sz="1350">
                <a:latin typeface="DM Sans"/>
                <a:ea typeface="DM Sans"/>
                <a:cs typeface="DM Sans"/>
                <a:sym typeface="DM Sans"/>
              </a:rPr>
              <a:t>Pensando en la entrega final, agrégale Login al proyecto donde la clase pasada hiciste CRUD. Principalmente,</a:t>
            </a:r>
            <a:r>
              <a:rPr b="0" i="0" lang="es" sz="1350" u="none" cap="none" strike="noStrike">
                <a:solidFill>
                  <a:srgbClr val="000000"/>
                </a:solidFill>
                <a:latin typeface="DM Sans"/>
                <a:ea typeface="DM Sans"/>
                <a:cs typeface="DM Sans"/>
                <a:sym typeface="DM Sans"/>
              </a:rPr>
              <a:t> busca que se pueda crear el usuario y loguearse. </a:t>
            </a:r>
            <a:endParaRPr b="0" i="0" sz="1350" u="none" cap="none" strike="noStrike">
              <a:solidFill>
                <a:srgbClr val="000000"/>
              </a:solidFill>
              <a:latin typeface="DM Sans"/>
              <a:ea typeface="DM Sans"/>
              <a:cs typeface="DM Sans"/>
              <a:sym typeface="DM Sans"/>
            </a:endParaRPr>
          </a:p>
        </p:txBody>
      </p:sp>
      <p:sp>
        <p:nvSpPr>
          <p:cNvPr id="463" name="Google Shape;463;p6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474" name="Google Shape;474;p70"/>
          <p:cNvSpPr txBox="1"/>
          <p:nvPr/>
        </p:nvSpPr>
        <p:spPr>
          <a:xfrm>
            <a:off x="875550" y="2460550"/>
            <a:ext cx="36591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Aprendimos qué es CRUD</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Hicimos nuestro primer CRUD</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Mejoramos nuestro CRUD con CBV</a:t>
            </a:r>
            <a:endParaRPr b="0" i="0" sz="1350" u="none" cap="none" strike="noStrike">
              <a:solidFill>
                <a:schemeClr val="lt1"/>
              </a:solidFill>
              <a:latin typeface="DM Sans"/>
              <a:ea typeface="DM Sans"/>
              <a:cs typeface="DM Sans"/>
              <a:sym typeface="DM Sans"/>
            </a:endParaRPr>
          </a:p>
        </p:txBody>
      </p:sp>
      <p:sp>
        <p:nvSpPr>
          <p:cNvPr id="475" name="Google Shape;475;p70"/>
          <p:cNvSpPr txBox="1"/>
          <p:nvPr/>
        </p:nvSpPr>
        <p:spPr>
          <a:xfrm>
            <a:off x="4398624" y="2502375"/>
            <a:ext cx="3972900" cy="1144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rgbClr val="FFFFFF"/>
                </a:solidFill>
                <a:latin typeface="DM Sans"/>
                <a:ea typeface="DM Sans"/>
                <a:cs typeface="DM Sans"/>
                <a:sym typeface="DM Sans"/>
              </a:rPr>
              <a:t>Logueo, deslogueo y registro de nuestra web.</a:t>
            </a:r>
            <a:endParaRPr b="0" i="0" sz="1350" u="none" cap="none" strike="noStrike">
              <a:solidFill>
                <a:srgbClr val="FFFFFF"/>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b="0" i="0" lang="es" sz="1350" u="none" cap="none" strike="noStrike">
                <a:solidFill>
                  <a:srgbClr val="FFFFFF"/>
                </a:solidFill>
                <a:latin typeface="DM Sans"/>
                <a:ea typeface="DM Sans"/>
                <a:cs typeface="DM Sans"/>
                <a:sym typeface="DM Sans"/>
              </a:rPr>
              <a:t>Privacidad de la web mediante decoradores.</a:t>
            </a:r>
            <a:endParaRPr b="0" i="0" sz="1350" u="none" cap="none" strike="noStrike">
              <a:solidFill>
                <a:srgbClr val="FFFFFF"/>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2"/>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73"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14" name="Google Shape;114;p3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1"/>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16" name="Google Shape;116;p31"/>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17" name="Google Shape;117;p31"/>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CRUD - CREATED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28" name="Google Shape;128;p33"/>
          <p:cNvSpPr txBox="1"/>
          <p:nvPr/>
        </p:nvSpPr>
        <p:spPr>
          <a:xfrm>
            <a:off x="473350" y="22062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CRUD - CREATED</a:t>
            </a:r>
            <a:r>
              <a:rPr lang="es" sz="2500">
                <a:solidFill>
                  <a:srgbClr val="B7B7B7"/>
                </a:solidFill>
                <a:latin typeface="DM Sans"/>
                <a:ea typeface="DM Sans"/>
                <a:cs typeface="DM Sans"/>
                <a:sym typeface="DM Sans"/>
              </a:rPr>
              <a:t> </a:t>
            </a:r>
            <a:endParaRPr b="1" i="0" sz="2500" u="none" cap="none" strike="noStrike">
              <a:solidFill>
                <a:srgbClr val="B7B7B7"/>
              </a:solidFill>
              <a:latin typeface="Helvetica Neue"/>
              <a:ea typeface="Helvetica Neue"/>
              <a:cs typeface="Helvetica Neue"/>
              <a:sym typeface="Helvetica Neue"/>
            </a:endParaRPr>
          </a:p>
        </p:txBody>
      </p:sp>
      <p:grpSp>
        <p:nvGrpSpPr>
          <p:cNvPr id="129" name="Google Shape;129;p33"/>
          <p:cNvGrpSpPr/>
          <p:nvPr/>
        </p:nvGrpSpPr>
        <p:grpSpPr>
          <a:xfrm>
            <a:off x="473351" y="619523"/>
            <a:ext cx="738900" cy="738900"/>
            <a:chOff x="473351" y="619523"/>
            <a:chExt cx="738900" cy="738900"/>
          </a:xfrm>
        </p:grpSpPr>
        <p:sp>
          <p:nvSpPr>
            <p:cNvPr id="130" name="Google Shape;130;p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 name="Google Shape;131;p3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4"/>
          <p:cNvSpPr txBox="1"/>
          <p:nvPr/>
        </p:nvSpPr>
        <p:spPr>
          <a:xfrm>
            <a:off x="2473800" y="924325"/>
            <a:ext cx="6140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37" name="Google Shape;137;p34"/>
          <p:cNvSpPr txBox="1"/>
          <p:nvPr/>
        </p:nvSpPr>
        <p:spPr>
          <a:xfrm>
            <a:off x="2597725" y="1706850"/>
            <a:ext cx="5920200" cy="1950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La creación ya la sabíamos hacer, es más ya la tenemos realizada por medio de un FORMS.</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highlight>
                <a:schemeClr val="accent1"/>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 Recordando todo </a:t>
            </a:r>
            <a:r>
              <a:rPr lang="es" sz="1350">
                <a:solidFill>
                  <a:schemeClr val="dk1"/>
                </a:solidFill>
                <a:highlight>
                  <a:srgbClr val="EAFF6A"/>
                </a:highlight>
                <a:latin typeface="DM Sans"/>
                <a:ea typeface="DM Sans"/>
                <a:cs typeface="DM Sans"/>
                <a:sym typeface="DM Sans"/>
              </a:rPr>
              <a:t>esto,</a:t>
            </a:r>
            <a:r>
              <a:rPr b="0" i="0" lang="es" sz="1350" u="none" cap="none" strike="noStrike">
                <a:solidFill>
                  <a:schemeClr val="dk1"/>
                </a:solidFill>
                <a:highlight>
                  <a:srgbClr val="EAFF6A"/>
                </a:highlight>
                <a:latin typeface="DM Sans"/>
                <a:ea typeface="DM Sans"/>
                <a:cs typeface="DM Sans"/>
                <a:sym typeface="DM Sans"/>
              </a:rPr>
              <a:t> ya lo tenemos 😎</a:t>
            </a:r>
            <a:endParaRPr b="0" i="0" sz="1350" u="none" cap="none" strike="noStrike">
              <a:solidFill>
                <a:srgbClr val="000000"/>
              </a:solidFill>
              <a:highlight>
                <a:srgbClr val="EAFF6A"/>
              </a:highlight>
              <a:latin typeface="DM Sans"/>
              <a:ea typeface="DM Sans"/>
              <a:cs typeface="DM Sans"/>
              <a:sym typeface="DM Sans"/>
            </a:endParaRPr>
          </a:p>
        </p:txBody>
      </p:sp>
      <p:grpSp>
        <p:nvGrpSpPr>
          <p:cNvPr id="138" name="Google Shape;138;p34"/>
          <p:cNvGrpSpPr/>
          <p:nvPr/>
        </p:nvGrpSpPr>
        <p:grpSpPr>
          <a:xfrm>
            <a:off x="7928851" y="468323"/>
            <a:ext cx="738900" cy="738900"/>
            <a:chOff x="473351" y="619523"/>
            <a:chExt cx="738900" cy="738900"/>
          </a:xfrm>
        </p:grpSpPr>
        <p:sp>
          <p:nvSpPr>
            <p:cNvPr id="139" name="Google Shape;139;p3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3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41" name="Google Shape;141;p34"/>
          <p:cNvPicPr preferRelativeResize="0"/>
          <p:nvPr/>
        </p:nvPicPr>
        <p:blipFill rotWithShape="1">
          <a:blip r:embed="rId4">
            <a:alphaModFix/>
          </a:blip>
          <a:srcRect b="0" l="0" r="0" t="0"/>
          <a:stretch/>
        </p:blipFill>
        <p:spPr>
          <a:xfrm>
            <a:off x="476250" y="2515522"/>
            <a:ext cx="1997551" cy="670987"/>
          </a:xfrm>
          <a:prstGeom prst="rect">
            <a:avLst/>
          </a:prstGeom>
          <a:noFill/>
          <a:ln>
            <a:noFill/>
          </a:ln>
        </p:spPr>
      </p:pic>
      <p:pic>
        <p:nvPicPr>
          <p:cNvPr id="142" name="Google Shape;142;p34"/>
          <p:cNvPicPr preferRelativeResize="0"/>
          <p:nvPr/>
        </p:nvPicPr>
        <p:blipFill rotWithShape="1">
          <a:blip r:embed="rId5">
            <a:alphaModFix/>
          </a:blip>
          <a:srcRect b="0" l="0" r="0" t="0"/>
          <a:stretch/>
        </p:blipFill>
        <p:spPr>
          <a:xfrm>
            <a:off x="476250" y="672338"/>
            <a:ext cx="1997549" cy="1791996"/>
          </a:xfrm>
          <a:prstGeom prst="rect">
            <a:avLst/>
          </a:prstGeom>
          <a:noFill/>
          <a:ln>
            <a:noFill/>
          </a:ln>
        </p:spPr>
      </p:pic>
      <p:pic>
        <p:nvPicPr>
          <p:cNvPr id="143" name="Google Shape;143;p34"/>
          <p:cNvPicPr preferRelativeResize="0"/>
          <p:nvPr/>
        </p:nvPicPr>
        <p:blipFill rotWithShape="1">
          <a:blip r:embed="rId6">
            <a:alphaModFix/>
          </a:blip>
          <a:srcRect b="0" l="0" r="0" t="0"/>
          <a:stretch/>
        </p:blipFill>
        <p:spPr>
          <a:xfrm>
            <a:off x="518018" y="3318901"/>
            <a:ext cx="1955782" cy="11522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5"/>
          <p:cNvSpPr txBox="1"/>
          <p:nvPr/>
        </p:nvSpPr>
        <p:spPr>
          <a:xfrm>
            <a:off x="476250" y="6195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Arrancando con CRUD</a:t>
            </a:r>
            <a:endParaRPr b="1" i="0" sz="4000" u="none" cap="none" strike="noStrike">
              <a:solidFill>
                <a:schemeClr val="dk1"/>
              </a:solidFill>
              <a:latin typeface="DM Sans"/>
              <a:ea typeface="DM Sans"/>
              <a:cs typeface="DM Sans"/>
              <a:sym typeface="DM Sans"/>
            </a:endParaRPr>
          </a:p>
        </p:txBody>
      </p:sp>
      <p:sp>
        <p:nvSpPr>
          <p:cNvPr id="149" name="Google Shape;149;p35"/>
          <p:cNvSpPr txBox="1"/>
          <p:nvPr/>
        </p:nvSpPr>
        <p:spPr>
          <a:xfrm>
            <a:off x="640487" y="1402050"/>
            <a:ext cx="7845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s" sz="1350" u="none" cap="none" strike="noStrike">
                <a:solidFill>
                  <a:schemeClr val="dk1"/>
                </a:solidFill>
                <a:highlight>
                  <a:srgbClr val="EAFF6A"/>
                </a:highlight>
                <a:latin typeface="DM Sans"/>
                <a:ea typeface="DM Sans"/>
                <a:cs typeface="DM Sans"/>
                <a:sym typeface="DM Sans"/>
              </a:rPr>
              <a:t>Solo agregaremos un vínculo para poder agregar un profesor</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highlight>
                <a:schemeClr val="accent1"/>
              </a:highlight>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t/>
            </a:r>
            <a:endParaRPr b="0" i="0" sz="1350" u="none" cap="none" strike="noStrike">
              <a:solidFill>
                <a:schemeClr val="dk1"/>
              </a:solidFill>
              <a:highlight>
                <a:schemeClr val="accent1"/>
              </a:highlight>
              <a:latin typeface="DM Sans"/>
              <a:ea typeface="DM Sans"/>
              <a:cs typeface="DM Sans"/>
              <a:sym typeface="DM Sans"/>
            </a:endParaRPr>
          </a:p>
        </p:txBody>
      </p:sp>
      <p:grpSp>
        <p:nvGrpSpPr>
          <p:cNvPr id="150" name="Google Shape;150;p35"/>
          <p:cNvGrpSpPr/>
          <p:nvPr/>
        </p:nvGrpSpPr>
        <p:grpSpPr>
          <a:xfrm>
            <a:off x="7928851" y="468323"/>
            <a:ext cx="738900" cy="738900"/>
            <a:chOff x="473351" y="619523"/>
            <a:chExt cx="738900" cy="738900"/>
          </a:xfrm>
        </p:grpSpPr>
        <p:sp>
          <p:nvSpPr>
            <p:cNvPr id="151" name="Google Shape;151;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 name="Google Shape;152;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53" name="Google Shape;153;p35"/>
          <p:cNvPicPr preferRelativeResize="0"/>
          <p:nvPr/>
        </p:nvPicPr>
        <p:blipFill rotWithShape="1">
          <a:blip r:embed="rId4">
            <a:alphaModFix/>
          </a:blip>
          <a:srcRect b="0" l="0" r="0" t="0"/>
          <a:stretch/>
        </p:blipFill>
        <p:spPr>
          <a:xfrm>
            <a:off x="621575" y="2688075"/>
            <a:ext cx="3378050" cy="1285075"/>
          </a:xfrm>
          <a:prstGeom prst="rect">
            <a:avLst/>
          </a:prstGeom>
          <a:noFill/>
          <a:ln>
            <a:noFill/>
          </a:ln>
        </p:spPr>
      </p:pic>
      <p:pic>
        <p:nvPicPr>
          <p:cNvPr id="154" name="Google Shape;154;p35"/>
          <p:cNvPicPr preferRelativeResize="0"/>
          <p:nvPr/>
        </p:nvPicPr>
        <p:blipFill rotWithShape="1">
          <a:blip r:embed="rId5">
            <a:alphaModFix/>
          </a:blip>
          <a:srcRect b="0" l="0" r="0" t="0"/>
          <a:stretch/>
        </p:blipFill>
        <p:spPr>
          <a:xfrm>
            <a:off x="4683524" y="2399513"/>
            <a:ext cx="3511150" cy="1460875"/>
          </a:xfrm>
          <a:prstGeom prst="rect">
            <a:avLst/>
          </a:prstGeom>
          <a:noFill/>
          <a:ln>
            <a:noFill/>
          </a:ln>
        </p:spPr>
      </p:pic>
      <p:cxnSp>
        <p:nvCxnSpPr>
          <p:cNvPr id="155" name="Google Shape;155;p35"/>
          <p:cNvCxnSpPr/>
          <p:nvPr/>
        </p:nvCxnSpPr>
        <p:spPr>
          <a:xfrm flipH="1" rot="10800000">
            <a:off x="1517374" y="3515950"/>
            <a:ext cx="2956800" cy="199200"/>
          </a:xfrm>
          <a:prstGeom prst="straightConnector1">
            <a:avLst/>
          </a:prstGeom>
          <a:noFill/>
          <a:ln cap="flat" cmpd="sng" w="38100">
            <a:solidFill>
              <a:srgbClr val="EA90FF"/>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